
<file path=[Content_Types].xml><?xml version="1.0" encoding="utf-8"?>
<Types xmlns="http://schemas.openxmlformats.org/package/2006/content-types">
  <Default Extension="2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  <p:sldMasterId id="2147483708" r:id="rId4"/>
    <p:sldMasterId id="2147483720" r:id="rId5"/>
  </p:sldMasterIdLst>
  <p:notesMasterIdLst>
    <p:notesMasterId r:id="rId39"/>
  </p:notesMasterIdLst>
  <p:handoutMasterIdLst>
    <p:handoutMasterId r:id="rId40"/>
  </p:handoutMasterIdLst>
  <p:sldIdLst>
    <p:sldId id="1072" r:id="rId6"/>
    <p:sldId id="380" r:id="rId7"/>
    <p:sldId id="382" r:id="rId8"/>
    <p:sldId id="381" r:id="rId9"/>
    <p:sldId id="441" r:id="rId10"/>
    <p:sldId id="442" r:id="rId11"/>
    <p:sldId id="444" r:id="rId12"/>
    <p:sldId id="445" r:id="rId13"/>
    <p:sldId id="1113" r:id="rId14"/>
    <p:sldId id="1128" r:id="rId15"/>
    <p:sldId id="1119" r:id="rId16"/>
    <p:sldId id="1130" r:id="rId17"/>
    <p:sldId id="1131" r:id="rId18"/>
    <p:sldId id="1132" r:id="rId19"/>
    <p:sldId id="1133" r:id="rId20"/>
    <p:sldId id="1134" r:id="rId21"/>
    <p:sldId id="1140" r:id="rId22"/>
    <p:sldId id="1138" r:id="rId23"/>
    <p:sldId id="1139" r:id="rId24"/>
    <p:sldId id="276" r:id="rId25"/>
    <p:sldId id="1136" r:id="rId26"/>
    <p:sldId id="1141" r:id="rId27"/>
    <p:sldId id="1142" r:id="rId28"/>
    <p:sldId id="1143" r:id="rId29"/>
    <p:sldId id="1144" r:id="rId30"/>
    <p:sldId id="553" r:id="rId31"/>
    <p:sldId id="1135" r:id="rId32"/>
    <p:sldId id="1145" r:id="rId33"/>
    <p:sldId id="1161" r:id="rId34"/>
    <p:sldId id="1162" r:id="rId35"/>
    <p:sldId id="1127" r:id="rId36"/>
    <p:sldId id="1067" r:id="rId37"/>
    <p:sldId id="1189" r:id="rId38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224"/>
    <a:srgbClr val="497586"/>
    <a:srgbClr val="19344F"/>
    <a:srgbClr val="3E6372"/>
    <a:srgbClr val="0F3D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8ED7D8-EC2B-4411-93BD-4551E668721D}" v="1" dt="2026-07-24T20:24:15.6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82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208" y="384"/>
      </p:cViewPr>
      <p:guideLst>
        <p:guide orient="horz" pos="218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182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handoutMaster" Target="handoutMasters/handoutMaster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Gary Johnson" userId="0a899cb5-1942-425b-9d99-b633122a03cf" providerId="ADAL" clId="{68B660CB-6642-42B6-B6F0-A636B1566CF8}"/>
    <pc:docChg chg="addSld modSld sldOrd">
      <pc:chgData name="Dr. Gary Johnson" userId="0a899cb5-1942-425b-9d99-b633122a03cf" providerId="ADAL" clId="{68B660CB-6642-42B6-B6F0-A636B1566CF8}" dt="2026-07-24T20:24:22.966" v="1"/>
      <pc:docMkLst>
        <pc:docMk/>
      </pc:docMkLst>
      <pc:sldChg chg="add">
        <pc:chgData name="Dr. Gary Johnson" userId="0a899cb5-1942-425b-9d99-b633122a03cf" providerId="ADAL" clId="{68B660CB-6642-42B6-B6F0-A636B1566CF8}" dt="2026-07-24T20:24:15.645" v="0"/>
        <pc:sldMkLst>
          <pc:docMk/>
          <pc:sldMk cId="2613171905" sldId="1072"/>
        </pc:sldMkLst>
      </pc:sldChg>
      <pc:sldChg chg="ord">
        <pc:chgData name="Dr. Gary Johnson" userId="0a899cb5-1942-425b-9d99-b633122a03cf" providerId="ADAL" clId="{68B660CB-6642-42B6-B6F0-A636B1566CF8}" dt="2026-07-24T20:24:22.966" v="1"/>
        <pc:sldMkLst>
          <pc:docMk/>
          <pc:sldMk cId="3732883116" sldId="118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F92F392-C835-C493-12F0-C0D0E9A666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C79BE2-C0FD-CD7D-C90B-9B188199A0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3" y="0"/>
            <a:ext cx="3077739" cy="471054"/>
          </a:xfrm>
          <a:prstGeom prst="rect">
            <a:avLst/>
          </a:prstGeom>
        </p:spPr>
        <p:txBody>
          <a:bodyPr vert="horz" lIns="94221" tIns="47111" rIns="94221" bIns="47111" rtlCol="0"/>
          <a:lstStyle>
            <a:lvl1pPr algn="r">
              <a:defRPr sz="1200"/>
            </a:lvl1pPr>
          </a:lstStyle>
          <a:p>
            <a:fld id="{541F20B0-1583-4F6B-82EA-0AE1831F23E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8ED3DA-6D54-F1F5-E3AB-FE69CC5EA83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A84745-0002-DD3A-1CED-3C80A24382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3" y="8917423"/>
            <a:ext cx="3077739" cy="471053"/>
          </a:xfrm>
          <a:prstGeom prst="rect">
            <a:avLst/>
          </a:prstGeom>
        </p:spPr>
        <p:txBody>
          <a:bodyPr vert="horz" lIns="94221" tIns="47111" rIns="94221" bIns="47111" rtlCol="0" anchor="b"/>
          <a:lstStyle>
            <a:lvl1pPr algn="r">
              <a:defRPr sz="1200"/>
            </a:lvl1pPr>
          </a:lstStyle>
          <a:p>
            <a:fld id="{67A8CDA9-15DB-437B-A8BC-26F75055B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4622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57" userDrawn="1">
          <p15:clr>
            <a:srgbClr val="F26B43"/>
          </p15:clr>
        </p15:guide>
        <p15:guide id="2" pos="2237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616AB6-F895-4297-A88B-956E983B3A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BFAD9E-7C38-4AD7-962A-B54581D6FC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0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38C06E-656C-4220-BB3A-EC6A65F91D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578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03751C-BF2D-4BE2-9727-9989C57457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4004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F895E-AA27-65BB-83B3-BC0981EEF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7FF246-095D-3CBC-400B-462749CE9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54EDD-A474-3082-36C9-90566C583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98535-E3A6-0B7A-AB64-65496EC52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89FE1-FD33-492B-62C9-630ED3EF2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35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9314-14E2-B1D8-6541-963E2F6DA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666256-B1E7-F1A5-2D86-E01DA711A1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BB134-80A4-CECF-DC2B-2588EFBD8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D386-830E-CF40-74CF-E5CA0E8DF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9BE85-3F9B-8E39-B899-88CB81554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20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9D887-F157-6EA9-9CCB-D42636DCA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C787C9-1B2C-6558-DD14-8F5C34E8E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AFE5A-1DBF-E311-46DA-9C52460F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DEBDF-83C9-9E41-79AC-13857464F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BAEF0-0F20-6954-16B8-83A1D23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643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B52FD-1DC6-C2BE-DC22-0F28C4CC4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8627E-1CAA-317C-E87E-F82D091A6A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B35C7-580C-6004-DDD5-8C1883A11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EAA17B-731B-27A8-50B1-63F06EEAF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FBAA7-B20A-45AA-B662-A90367EEC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1E1784-6BC1-F2C0-2A0F-412FDEBF1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211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EA31B-7E11-797A-5D65-2DCFAB6BA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103594-282F-5D9B-5B46-422B6B187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91AF19-0E7E-77EB-5AAD-D9D53BE27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9D2867-07E8-6171-3814-41DA89EFE1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594BC3-D130-1F13-5D30-7A811E687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156F1E-5D43-0CAC-242C-0FE2414B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C6F170-75E0-5D18-9078-99756AF13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F9861F-8C66-DDD1-3D69-3760BE94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24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DD76E-9EB5-5FA5-ADA0-964F4091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4E6E4C-1C86-9764-8330-82B399093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E0052D-3EDF-DC5E-EFE0-551ED1E1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5D3410-5769-1D5B-41DA-6179C500E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86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6D124D-2160-2C6F-A0E4-45BF920CF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49472B-CEDE-829B-130B-813292DCF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6FA45C-C7C4-84A8-8B89-95538B8F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6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3CB51-F68E-5D66-715B-F3439E35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3AF74-CE78-2070-AA92-CCD41A811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BB8C4-A3A5-C926-2952-2E81BEFB8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D56AEF-7EEB-4C71-E951-29FA58852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A7C2A-CCA0-9DCA-23F8-395B2D1FA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F2720A-B333-F966-48B3-E476DA65C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2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E8355-D0E9-B48A-D250-6AC7BBCF0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431C3E-165F-C864-1D92-FAFA9D7B3E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7AA59-CFAB-CB07-55A3-CD06530AC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B9939-CAD2-0068-DA4D-A2E3839D9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C5D36-666C-C9AE-B2DA-8C47ED11A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219695-5DA7-ADA3-EE26-D61BD2B18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990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BF95E-C5BD-93AE-809F-94345D642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0A072A-8275-A199-57DA-70A6BA021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DCC97-2756-890D-E0C2-E10CDDC77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7BEF1-A49C-6D35-4C38-0A51B92FD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C93A0-ECA0-99D4-BEB9-AF4C5BAAE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8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D534DB-D19C-F090-24D5-DA28259D5A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22C09D-F693-5B0E-B3FB-2EC2A6D0A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A0B9A-B5ED-81F9-4087-EA8801C31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C1C04-8CCE-CD78-00CD-57437FC27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463B8-76B8-1C03-7278-3017CA01F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73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497C1-5F4B-4BCA-BE81-7441E79B1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A7B39-B940-464B-AE57-3280B08A17A1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6FDF2-B64B-4D51-8EEF-AE4556AEE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82279-146C-4477-92A4-AD1BF54AE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7C350-1E17-4B95-B0D1-74F1EA8C8D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461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4E656-1373-497A-B81E-6AA057A73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3281C-F126-4779-A382-FFE0EE10336A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B97B9-5904-49DF-AF36-984FB9197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6A10D-42C7-42CD-84D1-9026F0F7F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6EACF-E3EF-404C-8BB4-D902F9EF24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1718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24465-CB92-4E9D-AF2C-52E232545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1F6E7-85A3-4ADF-9E55-B2CCA0F65511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F940C-3D33-4960-8096-F4D53F1FC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B2457-F904-4008-9893-CC199CA70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EE5C1-C823-4D29-9566-D88A415854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00835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36F260D-7222-48AB-936A-D0476257B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FFEB0-9D98-49EC-B66B-7D81182508F8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A60309-362C-4F28-B7CA-946468F14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73507F-C99E-47B4-85EF-A9242D140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92726-749B-4887-8C5E-C565E066ED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505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29FED91-F98B-444C-9013-D0D55202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ECF09-D4B1-40FF-9BD5-0E6D1D1AEAEE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E902150-65D0-4979-B07C-82FC285D1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F048870-B79E-49B6-AE49-662AF6782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DBF44-71F5-411A-B1E3-442FE138FF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706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1AF34D0-00A8-43E8-AD5F-6C1584E06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F21B0-59E0-4DEC-B149-3909869D8F97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E98C564-F7EF-4E78-B90E-39BCEBDB6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A2BCAB7-0808-4DB3-A3F0-682461C10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1ABB80-8ECE-447A-B567-BF7DF95218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9898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C053D95-1A6A-497F-A915-D2948B9B3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8A323-4611-4749-B15F-BC4C67F63C1A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A665B5-C5F0-4A67-971B-7EBE4286A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7DAE895-AD69-4D6E-87DB-F5AD3B9D9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5D00C4-4F7D-47AC-8FCE-3AFE8ECAA0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5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BBB504F-2C2B-498E-8900-694D05466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AB06-F138-45E1-908C-8EE27DEAE778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86F2EC8-066B-4D25-9A40-143DF9EF1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D8D15E9-CCB8-4550-8A24-63F33186D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B13C19-251C-47C8-8965-F2896C0D49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67859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104B87D-F2D0-4DD3-995A-1DAE52F53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84E6F-0871-423C-BFD8-0C70EA9108AF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280D61-08E9-4B74-8035-FC248DAF0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6ACE3A7-052D-46D5-A723-9111D22BF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1BEA2-5276-41B6-AB21-BEF9AA2203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87326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639106-12A1-4B82-9B36-6E5F3488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4EB54-CC75-47CF-8755-5B61FF5CDD8A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487FC-4535-4A2C-AD6E-70F35ECB3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6C72F-E752-4930-B35C-E819C4D8A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62437-49A0-41CF-9F6A-B0391159F7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95177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1549C-A276-4700-B2E6-84884A826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366843-0383-458D-9A5F-1C07CCA7D39A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2DBD9-66AA-47C0-9F76-06379637F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585DA-D111-4A0E-850C-46FC83CBE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58A60-1A45-4E24-8E5B-E237C6EBCE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8873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C81B9-E14A-4A1E-8FE1-53AD48119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B19B5A-32BD-4740-9F77-E3FC70FDC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3454B-EEDD-43AF-AA25-C1BE01CB8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B40B5-745D-43AD-A229-371AF7FD0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F09A7-CDAD-4D88-A3D8-9A09E8449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601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07B8D-456B-4A73-96DC-BD02DA2C4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A9F0F-6E4D-4F48-B20F-35806C8B3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B6444-D104-460B-A075-6A68D9F17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E34F3-9414-4D63-AC66-1B8DCBF3E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171D0-FF29-43A6-B26D-0B64AC26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69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92E90-4DC2-45AF-BB14-D8660B17B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E3460-AD3C-4D09-9CE4-4C86D49F7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68026-5186-4CBE-B79E-3F3C1C4A2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D20E2-7EB0-415D-A255-56C6A4693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29545-AE5A-4472-B872-D7AFD043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226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9D3D5-A8A9-44B7-A93B-1BCB2A70D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87B2B-11B3-40E3-B486-5A6DFB655E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639C2-6B92-40AC-A661-4259613207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C2CBE9-D46A-4426-B77D-F6F537F4F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4ABA4-326D-4B9C-B364-472DC168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0525A-3BD0-493F-84A2-17046879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224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F57AA-B262-432E-89E2-DD22414CB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9C1911-D63D-44BB-A3D4-E889FAEB4A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88C420-B407-4C23-93BC-0D4194CFE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566E5F-E540-409B-9AAD-A3B4A7AA10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003A41-285F-4232-8950-430E259362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121896-C46C-4523-862E-34AFB55DE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F3DC5F-48FD-4844-8BC0-FA0271675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C17149-166E-4476-AC93-2741B9118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343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A1470-40A8-4BED-8DFD-F7443971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10A4E-9C7F-464A-91A6-374C3AA5E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EF3EEE-D478-4C01-BBEA-9573217F4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3986AA-A8D9-4B05-A490-F902D7F3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664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ED6FF6-34FB-4C8B-857D-B8C0B5A9B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CF350-BC14-4EE1-9492-6378B6E52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D20A7-1EF7-4804-84E1-ED118897A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730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400DB-D899-42DB-99C5-6897D2564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00CD92-256A-4736-AD9B-8E7EE6E91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7C0B9-E0F8-4BFB-80A9-9BB96B27E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0AE37-4D86-45FD-8304-819E98247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DFA802-A7CB-4DC8-89DD-310C57577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8BA7D-B3BE-4375-9E25-EDC7C3D98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535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685B0-3E75-462B-BEFB-2ADCBE35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EA97FA-4D28-4DD6-BC8A-3BC2E698E4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A7093-629E-4408-9B0B-2887F91BD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233EA-E2F6-4336-90FC-5F7CB95A4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53932B-8BCA-47D2-9968-D1177C4DC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438EF-96FE-401A-9FC0-6D1B63B6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740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23927-FF8C-4380-9878-803CDA0EE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BC5D60-474A-445B-A161-3A033153E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1B64B-AA67-4A6B-BF11-2003423F3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C7484-C664-4F4D-A866-DF37815DF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C6141-959A-4C18-B4E5-72F64FC3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779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7873B8-52D0-4343-AB20-86C720065F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6EFA25-156E-4441-B3DB-23D495640F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0C99E-FD47-476F-9BDB-D73D1A9FA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20ED7-152A-4854-A568-3E632E0B0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076AF-F4BA-4364-8CC5-6998E9607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5581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683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282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322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3512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6097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0337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705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828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187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6911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217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149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3356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260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657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721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254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073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026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142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28859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7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7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4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DCDB44-7908-77D4-9668-A86179A33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DAF4F-A4B0-CA13-1206-1DF9BEAD9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0AC39-7F6F-7C9B-1776-700A29F94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A351-43E0-46F2-A57B-4C9F235C0B3F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7E65F-6D0D-4A01-6E57-CA8E49659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3D029-DA1D-B99E-07F9-1E0B02D68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0F08A-7AA5-4F2D-A0C0-C33D4B7278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67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A7818FE-7C04-48EB-A9EC-B0A36E9F10F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0D2975B-EB42-4414-9C6F-2FC45F0713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1FD26-5737-4EA6-8C55-05DAC98592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62644F59-5828-4BDB-9288-0500288150F0}" type="datetime1">
              <a:rPr lang="en-US" altLang="en-US"/>
              <a:pPr>
                <a:defRPr/>
              </a:pPr>
              <a:t>8/28/26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1C75E-7724-4391-9085-AEB08D8D7E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9544A-F5F4-448E-A05E-5FE14288DC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EFB389C-505E-4D25-BD67-31276B11AD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1660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21495C-16C2-4591-AD7A-380B86D88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0B6EB6-3D88-4E3E-9B06-32E36B15B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B16A9-6585-44DA-8C4B-3895C37E5B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20CAD-4FBB-4278-B429-B695E025F4EA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4152E-F56A-4E3F-B5DB-D8CE7C6B67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90507-FF64-4AFB-9D05-6A61D34D8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B1C24-EA4A-4126-9CCC-4EAD8F5E4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9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CCDC3-0D0D-4DEC-BD0C-5D71B418509C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1A64C-36C8-43BE-B7C5-1F2F628763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9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6E07D-F5F0-D946-8E2B-C0F9BF1D4EA3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0101A-231A-D649-83A3-8ABFB72191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916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siringgod.org/articles/why-memorize-scripture" TargetMode="External"/><Relationship Id="rId2" Type="http://schemas.openxmlformats.org/officeDocument/2006/relationships/image" Target="../media/image17.2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pl-PL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933634-2DB7-79A8-AE26-012E69D61D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360" r="9091" b="1"/>
          <a:stretch>
            <a:fillRect/>
          </a:stretch>
        </p:blipFill>
        <p:spPr>
          <a:xfrm>
            <a:off x="3522469" y="13"/>
            <a:ext cx="8669532" cy="685798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pl-PL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A88F7-D27A-15D9-592D-1F56BB8B6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1161288"/>
            <a:ext cx="4501990" cy="1124712"/>
          </a:xfrm>
        </p:spPr>
        <p:txBody>
          <a:bodyPr anchor="b">
            <a:noAutofit/>
          </a:bodyPr>
          <a:lstStyle/>
          <a:p>
            <a:pPr algn="ctr"/>
            <a:r>
              <a:rPr lang="pl-PL" sz="4800" dirty="0">
                <a:solidFill>
                  <a:schemeClr val="bg1"/>
                </a:solidFill>
                <a:latin typeface="+mn-lt"/>
              </a:rPr>
              <a:t>Razem najlepiej… w JEDNOŚCI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1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pl-PL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pl-PL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530B379A-07E3-5368-86D4-1D4DE3CC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743" y="2610105"/>
            <a:ext cx="4179307" cy="2258161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pl-PL" sz="3200" dirty="0">
                <a:solidFill>
                  <a:schemeClr val="bg1"/>
                </a:solidFill>
              </a:rPr>
              <a:t>25-26 września 2026</a:t>
            </a:r>
          </a:p>
          <a:p>
            <a:pPr marL="0" indent="0" algn="ctr">
              <a:buNone/>
            </a:pPr>
            <a:r>
              <a:rPr lang="pl-PL" sz="3200" dirty="0">
                <a:solidFill>
                  <a:schemeClr val="bg1"/>
                </a:solidFill>
              </a:rPr>
              <a:t>Chrześcijańskie Centrum </a:t>
            </a:r>
            <a:r>
              <a:rPr lang="pl-PL" sz="3200" dirty="0" err="1">
                <a:solidFill>
                  <a:schemeClr val="bg1"/>
                </a:solidFill>
              </a:rPr>
              <a:t>Proem</a:t>
            </a:r>
            <a:endParaRPr lang="pl-PL" sz="32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pl-PL" sz="3200" dirty="0">
                <a:solidFill>
                  <a:schemeClr val="bg1"/>
                </a:solidFill>
              </a:rPr>
              <a:t>Zakościele, Polska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2713567-9014-FC9C-8BAE-E13B56B3E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5413" y="4840992"/>
            <a:ext cx="1711440" cy="171144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9A45F31-7587-4FFC-5E98-9DD6B9AE55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43" y="4896104"/>
            <a:ext cx="2462997" cy="123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17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Got Milk?' Not Anymore">
            <a:extLst>
              <a:ext uri="{FF2B5EF4-FFF2-40B4-BE49-F238E27FC236}">
                <a16:creationId xmlns:a16="http://schemas.microsoft.com/office/drawing/2014/main" id="{2A162A85-2A8E-0264-3308-1EE333F9B1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43"/>
          <a:stretch/>
        </p:blipFill>
        <p:spPr bwMode="auto">
          <a:xfrm>
            <a:off x="1773242" y="-552500"/>
            <a:ext cx="4196276" cy="260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Bridgit Mendler. Love her | Bridgit mendler, Got milk ads, Got milk?">
            <a:extLst>
              <a:ext uri="{FF2B5EF4-FFF2-40B4-BE49-F238E27FC236}">
                <a16:creationId xmlns:a16="http://schemas.microsoft.com/office/drawing/2014/main" id="{D603FD94-3C5F-F6AD-8D7D-0D40FDEBCA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6" b="19825"/>
          <a:stretch/>
        </p:blipFill>
        <p:spPr bwMode="auto">
          <a:xfrm rot="21030416">
            <a:off x="2590791" y="4053957"/>
            <a:ext cx="3979755" cy="382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Join Taylor Swift As A Got Milk Model - Look to the Stars">
            <a:extLst>
              <a:ext uri="{FF2B5EF4-FFF2-40B4-BE49-F238E27FC236}">
                <a16:creationId xmlns:a16="http://schemas.microsoft.com/office/drawing/2014/main" id="{6094C762-4C17-62EE-C25C-BF401D43D2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85" b="47064"/>
          <a:stretch/>
        </p:blipFill>
        <p:spPr bwMode="auto">
          <a:xfrm rot="434007">
            <a:off x="-807995" y="3079725"/>
            <a:ext cx="3877288" cy="412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Meredith Vieira Got Milk? - Full Page Original Color Ad | eBay">
            <a:extLst>
              <a:ext uri="{FF2B5EF4-FFF2-40B4-BE49-F238E27FC236}">
                <a16:creationId xmlns:a16="http://schemas.microsoft.com/office/drawing/2014/main" id="{63D82F98-EAE9-9A88-DC87-EC339E3139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688" r="35183" b="57383"/>
          <a:stretch/>
        </p:blipFill>
        <p:spPr bwMode="auto">
          <a:xfrm rot="21092349">
            <a:off x="-476329" y="-600264"/>
            <a:ext cx="3026785" cy="416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Stars who've &quot;Got Milk?&quot;">
            <a:extLst>
              <a:ext uri="{FF2B5EF4-FFF2-40B4-BE49-F238E27FC236}">
                <a16:creationId xmlns:a16="http://schemas.microsoft.com/office/drawing/2014/main" id="{86FEFD51-15FB-1FB1-A11E-B1CEFA810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1" t="3566" r="14612" b="26359"/>
          <a:stretch/>
        </p:blipFill>
        <p:spPr bwMode="auto">
          <a:xfrm rot="715022">
            <a:off x="5920562" y="4462467"/>
            <a:ext cx="3045653" cy="411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Vintage Got Milk Ads | POPSUGAR Celebrity">
            <a:extLst>
              <a:ext uri="{FF2B5EF4-FFF2-40B4-BE49-F238E27FC236}">
                <a16:creationId xmlns:a16="http://schemas.microsoft.com/office/drawing/2014/main" id="{9F51A873-C9FC-CABB-42F1-3B5C0CF8BE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9" b="36744"/>
          <a:stretch/>
        </p:blipFill>
        <p:spPr bwMode="auto">
          <a:xfrm>
            <a:off x="9959851" y="1816014"/>
            <a:ext cx="3129360" cy="385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 look back at the best 'got milk?' posters">
            <a:extLst>
              <a:ext uri="{FF2B5EF4-FFF2-40B4-BE49-F238E27FC236}">
                <a16:creationId xmlns:a16="http://schemas.microsoft.com/office/drawing/2014/main" id="{34826A9A-898C-AF6F-0E7E-4EC61DC33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1" r="27513"/>
          <a:stretch/>
        </p:blipFill>
        <p:spPr bwMode="auto">
          <a:xfrm>
            <a:off x="8633244" y="4112133"/>
            <a:ext cx="3558756" cy="331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Why 'Got Milk?' Is One of the Greatest Ad Campaigns of All Time | Saveur">
            <a:extLst>
              <a:ext uri="{FF2B5EF4-FFF2-40B4-BE49-F238E27FC236}">
                <a16:creationId xmlns:a16="http://schemas.microsoft.com/office/drawing/2014/main" id="{FE7A6110-44C9-0FF7-FCA9-22E06E15CB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55"/>
          <a:stretch/>
        </p:blipFill>
        <p:spPr bwMode="auto">
          <a:xfrm rot="1007383">
            <a:off x="5388088" y="-594403"/>
            <a:ext cx="4638502" cy="415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The End of Got Milk? | The New Yorker">
            <a:extLst>
              <a:ext uri="{FF2B5EF4-FFF2-40B4-BE49-F238E27FC236}">
                <a16:creationId xmlns:a16="http://schemas.microsoft.com/office/drawing/2014/main" id="{952E588E-94F9-DDC8-DBED-4DC2FA1558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04"/>
          <a:stretch/>
        </p:blipFill>
        <p:spPr bwMode="auto">
          <a:xfrm rot="20771047">
            <a:off x="9109103" y="-911526"/>
            <a:ext cx="4140126" cy="387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49D564-D3DD-60F5-C98A-3193767FD6E4}"/>
              </a:ext>
            </a:extLst>
          </p:cNvPr>
          <p:cNvSpPr/>
          <p:nvPr/>
        </p:nvSpPr>
        <p:spPr>
          <a:xfrm>
            <a:off x="2533650" y="1983354"/>
            <a:ext cx="7885108" cy="26781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299330186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Got Milk?' Not Anymore">
            <a:extLst>
              <a:ext uri="{FF2B5EF4-FFF2-40B4-BE49-F238E27FC236}">
                <a16:creationId xmlns:a16="http://schemas.microsoft.com/office/drawing/2014/main" id="{2A162A85-2A8E-0264-3308-1EE333F9B1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43"/>
          <a:stretch/>
        </p:blipFill>
        <p:spPr bwMode="auto">
          <a:xfrm>
            <a:off x="1773242" y="-552500"/>
            <a:ext cx="4196276" cy="260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Bridgit Mendler. Love her | Bridgit mendler, Got milk ads, Got milk?">
            <a:extLst>
              <a:ext uri="{FF2B5EF4-FFF2-40B4-BE49-F238E27FC236}">
                <a16:creationId xmlns:a16="http://schemas.microsoft.com/office/drawing/2014/main" id="{D603FD94-3C5F-F6AD-8D7D-0D40FDEBCA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6" b="19825"/>
          <a:stretch/>
        </p:blipFill>
        <p:spPr bwMode="auto">
          <a:xfrm rot="21030416">
            <a:off x="2590791" y="4053957"/>
            <a:ext cx="3979755" cy="382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Join Taylor Swift As A Got Milk Model - Look to the Stars">
            <a:extLst>
              <a:ext uri="{FF2B5EF4-FFF2-40B4-BE49-F238E27FC236}">
                <a16:creationId xmlns:a16="http://schemas.microsoft.com/office/drawing/2014/main" id="{6094C762-4C17-62EE-C25C-BF401D43D2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85" b="47064"/>
          <a:stretch/>
        </p:blipFill>
        <p:spPr bwMode="auto">
          <a:xfrm rot="434007">
            <a:off x="-807995" y="3079725"/>
            <a:ext cx="3877288" cy="412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Meredith Vieira Got Milk? - Full Page Original Color Ad | eBay">
            <a:extLst>
              <a:ext uri="{FF2B5EF4-FFF2-40B4-BE49-F238E27FC236}">
                <a16:creationId xmlns:a16="http://schemas.microsoft.com/office/drawing/2014/main" id="{63D82F98-EAE9-9A88-DC87-EC339E3139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9" t="688" r="35183" b="57383"/>
          <a:stretch/>
        </p:blipFill>
        <p:spPr bwMode="auto">
          <a:xfrm rot="21092349">
            <a:off x="-476329" y="-600264"/>
            <a:ext cx="3026785" cy="4161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Stars who've &quot;Got Milk?&quot;">
            <a:extLst>
              <a:ext uri="{FF2B5EF4-FFF2-40B4-BE49-F238E27FC236}">
                <a16:creationId xmlns:a16="http://schemas.microsoft.com/office/drawing/2014/main" id="{86FEFD51-15FB-1FB1-A11E-B1CEFA8100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81" t="3566" r="14612" b="26359"/>
          <a:stretch/>
        </p:blipFill>
        <p:spPr bwMode="auto">
          <a:xfrm rot="715022">
            <a:off x="5920562" y="4462467"/>
            <a:ext cx="3045653" cy="411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Vintage Got Milk Ads | POPSUGAR Celebrity">
            <a:extLst>
              <a:ext uri="{FF2B5EF4-FFF2-40B4-BE49-F238E27FC236}">
                <a16:creationId xmlns:a16="http://schemas.microsoft.com/office/drawing/2014/main" id="{9F51A873-C9FC-CABB-42F1-3B5C0CF8BE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89" b="36744"/>
          <a:stretch/>
        </p:blipFill>
        <p:spPr bwMode="auto">
          <a:xfrm>
            <a:off x="9959851" y="1816014"/>
            <a:ext cx="3129360" cy="3855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A look back at the best 'got milk?' posters">
            <a:extLst>
              <a:ext uri="{FF2B5EF4-FFF2-40B4-BE49-F238E27FC236}">
                <a16:creationId xmlns:a16="http://schemas.microsoft.com/office/drawing/2014/main" id="{34826A9A-898C-AF6F-0E7E-4EC61DC33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1" r="27513"/>
          <a:stretch/>
        </p:blipFill>
        <p:spPr bwMode="auto">
          <a:xfrm>
            <a:off x="8633244" y="4112133"/>
            <a:ext cx="3558756" cy="331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Why 'Got Milk?' Is One of the Greatest Ad Campaigns of All Time | Saveur">
            <a:extLst>
              <a:ext uri="{FF2B5EF4-FFF2-40B4-BE49-F238E27FC236}">
                <a16:creationId xmlns:a16="http://schemas.microsoft.com/office/drawing/2014/main" id="{FE7A6110-44C9-0FF7-FCA9-22E06E15CB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55"/>
          <a:stretch/>
        </p:blipFill>
        <p:spPr bwMode="auto">
          <a:xfrm rot="1007383">
            <a:off x="5388088" y="-594403"/>
            <a:ext cx="4638502" cy="415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The End of Got Milk? | The New Yorker">
            <a:extLst>
              <a:ext uri="{FF2B5EF4-FFF2-40B4-BE49-F238E27FC236}">
                <a16:creationId xmlns:a16="http://schemas.microsoft.com/office/drawing/2014/main" id="{952E588E-94F9-DDC8-DBED-4DC2FA1558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04"/>
          <a:stretch/>
        </p:blipFill>
        <p:spPr bwMode="auto">
          <a:xfrm rot="20771047">
            <a:off x="9109103" y="-911526"/>
            <a:ext cx="4140126" cy="387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F3C042-23F3-2475-73EB-98EC711D2D8F}"/>
              </a:ext>
            </a:extLst>
          </p:cNvPr>
          <p:cNvSpPr/>
          <p:nvPr/>
        </p:nvSpPr>
        <p:spPr>
          <a:xfrm>
            <a:off x="2533650" y="1983354"/>
            <a:ext cx="7885108" cy="26781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170" name="Picture 2" descr="Got Milk? - Wikipedia">
            <a:extLst>
              <a:ext uri="{FF2B5EF4-FFF2-40B4-BE49-F238E27FC236}">
                <a16:creationId xmlns:a16="http://schemas.microsoft.com/office/drawing/2014/main" id="{12FFFD8B-A74D-EAE8-EFE7-BAB633997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9080" y="2021175"/>
            <a:ext cx="5828158" cy="256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90414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769963-5F10-8369-F1E7-4979134391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2058" name="Picture 10" descr="Where's the Beef? Employers Question the Value of Hospital Mergers | Econvue">
            <a:extLst>
              <a:ext uri="{FF2B5EF4-FFF2-40B4-BE49-F238E27FC236}">
                <a16:creationId xmlns:a16="http://schemas.microsoft.com/office/drawing/2014/main" id="{2C49363A-AF74-3958-2173-38911E5B1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896" y="2281082"/>
            <a:ext cx="8261944" cy="370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14197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769963-5F10-8369-F1E7-4979134391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2058" name="Picture 10" descr="Where's the Beef? Employers Question the Value of Hospital Mergers | Econvue">
            <a:extLst>
              <a:ext uri="{FF2B5EF4-FFF2-40B4-BE49-F238E27FC236}">
                <a16:creationId xmlns:a16="http://schemas.microsoft.com/office/drawing/2014/main" id="{2C49363A-AF74-3958-2173-38911E5B1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896" y="2281082"/>
            <a:ext cx="8261944" cy="370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5DA7B980-7981-2DC8-E9A8-9A59C5A7AF27}"/>
              </a:ext>
            </a:extLst>
          </p:cNvPr>
          <p:cNvSpPr/>
          <p:nvPr/>
        </p:nvSpPr>
        <p:spPr>
          <a:xfrm>
            <a:off x="6643801" y="273831"/>
            <a:ext cx="5419433" cy="2357939"/>
          </a:xfrm>
          <a:prstGeom prst="wedgeEllipseCallou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B4B661-CCDF-9602-2325-6DEBB4D35521}"/>
              </a:ext>
            </a:extLst>
          </p:cNvPr>
          <p:cNvSpPr/>
          <p:nvPr/>
        </p:nvSpPr>
        <p:spPr>
          <a:xfrm>
            <a:off x="6752123" y="556491"/>
            <a:ext cx="5419434" cy="17926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l-PL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4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WHERE’S </a:t>
            </a:r>
          </a:p>
          <a:p>
            <a:pPr algn="ctr"/>
            <a:r>
              <a:rPr lang="pl-PL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4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THE BEEF?</a:t>
            </a:r>
          </a:p>
        </p:txBody>
      </p:sp>
    </p:spTree>
    <p:extLst>
      <p:ext uri="{BB962C8B-B14F-4D97-AF65-F5344CB8AC3E}">
        <p14:creationId xmlns:p14="http://schemas.microsoft.com/office/powerpoint/2010/main" val="155984194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DD27EE-F178-74D7-AA3A-BAFDE02CBB2E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endParaRPr lang="pl-PL" sz="4800" dirty="0"/>
          </a:p>
          <a:p>
            <a:pPr algn="ctr"/>
            <a:endParaRPr lang="pl-PL" sz="4800" dirty="0"/>
          </a:p>
          <a:p>
            <a:pPr algn="ctr"/>
            <a:endParaRPr lang="pl-PL" sz="4800" dirty="0"/>
          </a:p>
          <a:p>
            <a:pPr algn="ctr"/>
            <a:endParaRPr lang="pl-PL" sz="4800" dirty="0"/>
          </a:p>
          <a:p>
            <a:pPr algn="ctr"/>
            <a:endParaRPr lang="pl-PL" sz="28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6B2A438-D1C1-913A-07C7-18086E4140C1}"/>
              </a:ext>
            </a:extLst>
          </p:cNvPr>
          <p:cNvSpPr/>
          <p:nvPr/>
        </p:nvSpPr>
        <p:spPr>
          <a:xfrm>
            <a:off x="2598420" y="916940"/>
            <a:ext cx="6995160" cy="26289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 descr="Ford CEO Farley Wants to Make Quality Job 1 Again - The Detroit Bureau">
            <a:extLst>
              <a:ext uri="{FF2B5EF4-FFF2-40B4-BE49-F238E27FC236}">
                <a16:creationId xmlns:a16="http://schemas.microsoft.com/office/drawing/2014/main" id="{DF5081CC-B7D5-EE9F-6123-B3B504B5AA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34" b="63644" l="10000" r="90000">
                        <a14:foregroundMark x1="52625" y1="63644" x2="52625" y2="63644"/>
                        <a14:foregroundMark x1="43375" y1="63644" x2="43375" y2="63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429"/>
          <a:stretch/>
        </p:blipFill>
        <p:spPr bwMode="auto">
          <a:xfrm>
            <a:off x="1422876" y="-874242"/>
            <a:ext cx="9346247" cy="482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11415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DD27EE-F178-74D7-AA3A-BAFDE02CBB2E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endParaRPr lang="pl-PL" sz="4800" dirty="0"/>
          </a:p>
          <a:p>
            <a:pPr algn="ctr"/>
            <a:endParaRPr lang="pl-PL" sz="4800" dirty="0"/>
          </a:p>
          <a:p>
            <a:pPr algn="ctr"/>
            <a:endParaRPr lang="pl-PL" sz="4800" dirty="0"/>
          </a:p>
          <a:p>
            <a:pPr algn="ctr"/>
            <a:endParaRPr lang="pl-PL" sz="4800" dirty="0"/>
          </a:p>
          <a:p>
            <a:pPr algn="ctr"/>
            <a:endParaRPr lang="pl-PL" dirty="0"/>
          </a:p>
          <a:p>
            <a:pPr algn="ctr"/>
            <a:r>
              <a:rPr lang="pl-PL" sz="7200" dirty="0" err="1"/>
              <a:t>Quality</a:t>
            </a:r>
            <a:r>
              <a:rPr lang="pl-PL" sz="7200" dirty="0"/>
              <a:t> </a:t>
            </a:r>
            <a:r>
              <a:rPr lang="pl-PL" sz="7200" dirty="0" err="1"/>
              <a:t>is</a:t>
            </a:r>
            <a:r>
              <a:rPr lang="pl-PL" sz="7200" dirty="0"/>
              <a:t> Job 1.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6B2A438-D1C1-913A-07C7-18086E4140C1}"/>
              </a:ext>
            </a:extLst>
          </p:cNvPr>
          <p:cNvSpPr/>
          <p:nvPr/>
        </p:nvSpPr>
        <p:spPr>
          <a:xfrm>
            <a:off x="2598420" y="916940"/>
            <a:ext cx="6995160" cy="26289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 descr="Ford CEO Farley Wants to Make Quality Job 1 Again - The Detroit Bureau">
            <a:extLst>
              <a:ext uri="{FF2B5EF4-FFF2-40B4-BE49-F238E27FC236}">
                <a16:creationId xmlns:a16="http://schemas.microsoft.com/office/drawing/2014/main" id="{DF5081CC-B7D5-EE9F-6123-B3B504B5AA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34" b="63644" l="10000" r="90000">
                        <a14:foregroundMark x1="52625" y1="63644" x2="52625" y2="63644"/>
                        <a14:foregroundMark x1="43375" y1="63644" x2="43375" y2="63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429"/>
          <a:stretch/>
        </p:blipFill>
        <p:spPr bwMode="auto">
          <a:xfrm>
            <a:off x="1422876" y="-874242"/>
            <a:ext cx="9346247" cy="482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05759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DD27EE-F178-74D7-AA3A-BAFDE02CBB2E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pl-PL" dirty="0"/>
          </a:p>
          <a:p>
            <a:pPr algn="ctr"/>
            <a:endParaRPr lang="pl-PL" dirty="0"/>
          </a:p>
          <a:p>
            <a:pPr algn="ctr"/>
            <a:endParaRPr lang="pl-PL" sz="4800" dirty="0"/>
          </a:p>
          <a:p>
            <a:pPr algn="ctr"/>
            <a:endParaRPr lang="pl-PL" sz="4800" dirty="0"/>
          </a:p>
          <a:p>
            <a:pPr algn="ctr"/>
            <a:endParaRPr lang="pl-PL" sz="4800" dirty="0"/>
          </a:p>
          <a:p>
            <a:pPr algn="ctr"/>
            <a:endParaRPr lang="pl-PL" sz="4800" dirty="0"/>
          </a:p>
          <a:p>
            <a:pPr algn="ctr"/>
            <a:endParaRPr lang="pl-PL" dirty="0"/>
          </a:p>
          <a:p>
            <a:pPr algn="ctr"/>
            <a:r>
              <a:rPr lang="pl-PL" sz="7200" dirty="0" err="1"/>
              <a:t>Quality</a:t>
            </a:r>
            <a:r>
              <a:rPr lang="pl-PL" sz="7200" dirty="0"/>
              <a:t> </a:t>
            </a:r>
            <a:r>
              <a:rPr lang="pl-PL" sz="7200" dirty="0" err="1"/>
              <a:t>is</a:t>
            </a:r>
            <a:r>
              <a:rPr lang="pl-PL" sz="7200" dirty="0"/>
              <a:t> Job 1.</a:t>
            </a:r>
          </a:p>
          <a:p>
            <a:pPr algn="ctr"/>
            <a:r>
              <a:rPr lang="pl-PL" sz="7200" dirty="0"/>
              <a:t>Unity </a:t>
            </a:r>
            <a:r>
              <a:rPr lang="pl-PL" sz="7200" dirty="0" err="1"/>
              <a:t>is</a:t>
            </a:r>
            <a:r>
              <a:rPr lang="pl-PL" sz="7200" dirty="0"/>
              <a:t> Job 1.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6B2A438-D1C1-913A-07C7-18086E4140C1}"/>
              </a:ext>
            </a:extLst>
          </p:cNvPr>
          <p:cNvSpPr/>
          <p:nvPr/>
        </p:nvSpPr>
        <p:spPr>
          <a:xfrm>
            <a:off x="2598420" y="916940"/>
            <a:ext cx="6995160" cy="26289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26" name="Picture 2" descr="Ford CEO Farley Wants to Make Quality Job 1 Again - The Detroit Bureau">
            <a:extLst>
              <a:ext uri="{FF2B5EF4-FFF2-40B4-BE49-F238E27FC236}">
                <a16:creationId xmlns:a16="http://schemas.microsoft.com/office/drawing/2014/main" id="{DF5081CC-B7D5-EE9F-6123-B3B504B5AA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034" b="63644" l="10000" r="90000">
                        <a14:foregroundMark x1="52625" y1="63644" x2="52625" y2="63644"/>
                        <a14:foregroundMark x1="43375" y1="63644" x2="43375" y2="63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429"/>
          <a:stretch/>
        </p:blipFill>
        <p:spPr bwMode="auto">
          <a:xfrm>
            <a:off x="1422876" y="-874242"/>
            <a:ext cx="9346247" cy="4829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28114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D484B6-874D-E050-F7E1-7D0FBF863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291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7961639" y="1206276"/>
            <a:ext cx="609600" cy="608819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925561" y="1205495"/>
            <a:ext cx="609600" cy="6096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3530316" y="3002280"/>
            <a:ext cx="0" cy="85344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3925561" y="4889692"/>
            <a:ext cx="609600" cy="6096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7961639" y="4889692"/>
            <a:ext cx="609600" cy="60960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115587" y="2880489"/>
            <a:ext cx="0" cy="85344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240518" y="5590162"/>
            <a:ext cx="8266439" cy="54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JEDNOŚĆ FILOZOFICZNA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68243" y="1852972"/>
            <a:ext cx="1694695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JEDNOŚĆ </a:t>
            </a:r>
            <a:b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MISYJNA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30766" y="1898291"/>
            <a:ext cx="1935274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JEDNOŚĆ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933" b="1" dirty="0">
                <a:solidFill>
                  <a:prstClr val="black"/>
                </a:solidFill>
                <a:latin typeface="Calibri" panose="020F0502020204030204"/>
              </a:rPr>
              <a:t>RELACYJNA</a:t>
            </a:r>
            <a:endParaRPr kumimoji="0" lang="pl-PL" sz="2933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28127" y="3863771"/>
            <a:ext cx="2840266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JEDNOŚĆ </a:t>
            </a:r>
            <a:b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ORGANIZACYJNA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042" y="3863769"/>
            <a:ext cx="2578976" cy="995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JEDNOŚĆ</a:t>
            </a:r>
            <a:b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DOKTRYNALNA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453903"/>
            <a:ext cx="12192000" cy="995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PSALM 133</a:t>
            </a:r>
            <a:endParaRPr lang="pl-PL" sz="2933" dirty="0">
              <a:solidFill>
                <a:prstClr val="black"/>
              </a:solidFill>
              <a:latin typeface="Calibri" panose="020F0502020204030204"/>
            </a:endParaRP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933" b="1" i="1" dirty="0">
                <a:solidFill>
                  <a:prstClr val="black"/>
                </a:solidFill>
                <a:latin typeface="Calibri" panose="020F0502020204030204"/>
              </a:rPr>
              <a:t>Jak dobrze i miło…</a:t>
            </a:r>
            <a:endParaRPr kumimoji="0" lang="pl-PL" sz="2933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6091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C9C964-9970-F855-8164-41D32E9F3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676CE4F-EE16-884A-FC33-2D2225043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9AB983DE-4849-0689-24E2-CD14061252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7ACFE14-CED8-EA25-A475-EAA1604D16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1F6234-646C-B00C-102A-EE28D52E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1292215"/>
            <a:ext cx="11199600" cy="168516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pl-PL" sz="4000" b="1" dirty="0"/>
              <a:t>KONTEKST PRZED TEKSTEM</a:t>
            </a:r>
            <a:br>
              <a:rPr lang="pl-PL" sz="4000" b="1" dirty="0"/>
            </a:br>
            <a:br>
              <a:rPr lang="pl-PL" sz="4000" b="1" dirty="0"/>
            </a:br>
            <a:r>
              <a:rPr lang="pl-PL" sz="4000" b="1" dirty="0"/>
              <a:t>List do </a:t>
            </a:r>
            <a:r>
              <a:rPr lang="pl-PL" sz="4000" b="1" dirty="0" err="1"/>
              <a:t>Filipian</a:t>
            </a:r>
            <a:endParaRPr lang="pl-PL" sz="4000" b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3C3C9-24A5-5074-6784-01E5148E8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4000" dirty="0">
                <a:solidFill>
                  <a:schemeClr val="tx1"/>
                </a:solidFill>
              </a:rPr>
              <a:t>List do </a:t>
            </a:r>
            <a:r>
              <a:rPr lang="pl-PL" sz="4000" dirty="0" err="1">
                <a:solidFill>
                  <a:schemeClr val="tx1"/>
                </a:solidFill>
              </a:rPr>
              <a:t>Filipian</a:t>
            </a:r>
            <a:r>
              <a:rPr lang="pl-PL" sz="4000" dirty="0">
                <a:solidFill>
                  <a:schemeClr val="tx1"/>
                </a:solidFill>
              </a:rPr>
              <a:t> 2:1-11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E35532-630D-E76F-6111-27BDC919F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24A7F9-D2F1-C434-4289-FCEDB4A4A6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2200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11EE58-7B9E-E347-22BA-CF4AC573A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5E6D789-C29C-A647-EDBD-A7999C3B1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0CD7F24A-20B7-0ACE-6319-92741B3417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8D1728-7CB4-1021-6F0A-735F9BD5E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C2E929-0331-3165-AF49-BF198ADFA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12" y="771988"/>
            <a:ext cx="11590375" cy="26011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3600" b="1" dirty="0"/>
              <a:t>Jeśli więc w Chrystusie jest jakaś zachęta, jakaś pociecha miłości, jakaś wspólnota Ducha, jakaś serdeczność </a:t>
            </a:r>
            <a:br>
              <a:rPr lang="pl-PL" sz="3600" b="1" dirty="0"/>
            </a:br>
            <a:r>
              <a:rPr lang="pl-PL" sz="3600" b="1" dirty="0"/>
              <a:t>i miłosierdzie, pomnóżcie moją radość i bądźcie jednomyślni, związani tą samą miłością, skupieni na wspólnym celu, złączeni jednym zdaniem.</a:t>
            </a:r>
            <a:endParaRPr lang="pl-PL" sz="3600" b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E6D67-18EB-EF2C-61C5-501DFDD69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600" dirty="0">
                <a:solidFill>
                  <a:schemeClr val="tx1"/>
                </a:solidFill>
              </a:rPr>
              <a:t>List do </a:t>
            </a:r>
            <a:r>
              <a:rPr lang="pl-PL" sz="3600" dirty="0" err="1">
                <a:solidFill>
                  <a:schemeClr val="tx1"/>
                </a:solidFill>
              </a:rPr>
              <a:t>Filipian</a:t>
            </a:r>
            <a:r>
              <a:rPr lang="pl-PL" sz="3600" dirty="0">
                <a:solidFill>
                  <a:schemeClr val="tx1"/>
                </a:solidFill>
              </a:rPr>
              <a:t> 2:1-2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5B5CCA-2229-B40E-669D-E1A839B52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0E680B-CDDE-D0EB-0359-115445C5DC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808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793AFE-1CDD-EC79-9E8D-BBE9D69D6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014AE74-1C29-0EC9-216E-EE0BE78C7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4C9736D0-3854-0D31-8D18-5A018D3AA6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00E0EF-244C-837A-75D4-BF1A0A6C98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07FEFB-AA31-B264-87F3-6C343760F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37" y="420947"/>
            <a:ext cx="11443726" cy="26011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3600" b="1" dirty="0"/>
              <a:t>Myślcie nie o tym, jak się wybić kosztem innych lub zaspokoić własną próżność, ale raczej w pokorze uważajcie jedni drugich za ważniejszych od siebie. Niech każdy dba nie tylko o to, co jego, lecz i o to, co cudze.</a:t>
            </a:r>
            <a:endParaRPr lang="pl-PL" sz="3600" b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F330D-BAFE-1EBE-DF9A-C9A254185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600" dirty="0">
                <a:solidFill>
                  <a:schemeClr val="tx1"/>
                </a:solidFill>
              </a:rPr>
              <a:t>List do </a:t>
            </a:r>
            <a:r>
              <a:rPr lang="pl-PL" sz="3600" dirty="0" err="1">
                <a:solidFill>
                  <a:schemeClr val="tx1"/>
                </a:solidFill>
              </a:rPr>
              <a:t>Filipian</a:t>
            </a:r>
            <a:r>
              <a:rPr lang="pl-PL" sz="3600" dirty="0">
                <a:solidFill>
                  <a:schemeClr val="tx1"/>
                </a:solidFill>
              </a:rPr>
              <a:t> 2:3-4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5DDCFE8-34A3-0D09-17ED-A4AE5143C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A1E118A-526D-93E1-C518-D8F69D019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569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BA5DA0-B33C-DF4D-C2A5-D42711F51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17C061-3488-174D-8A6B-389D518892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59ACE23F-709F-B0A5-9DED-9A61E54491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4C923F-5BDC-3286-4ABA-A216D056D0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E04250-2AA2-6BFC-C00D-D9F9301DB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92" y="1357157"/>
            <a:ext cx="11694215" cy="260112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3600" b="1" dirty="0"/>
              <a:t>Bądźcie względem siebie tacy jak Chrystus Jezus. On, choć istniał w tej postaci, co Bóg, nie dbał wyłącznie o to, aby być Mu równym. Przeciwnie, wyrzekł się siebie, przyjął rolę sługi </a:t>
            </a:r>
            <a:br>
              <a:rPr lang="pl-PL" sz="3600" b="1" dirty="0"/>
            </a:br>
            <a:r>
              <a:rPr lang="pl-PL" sz="3600" b="1" dirty="0"/>
              <a:t>i był jak inni ludzie. A gdy już stał się człowiekiem,</a:t>
            </a:r>
            <a:br>
              <a:rPr lang="pl-PL" sz="3600" b="1" dirty="0"/>
            </a:br>
            <a:r>
              <a:rPr lang="pl-PL" sz="3600" b="1" dirty="0"/>
              <a:t>uniżył się tak dalece, że był posłuszny </a:t>
            </a:r>
            <a:br>
              <a:rPr lang="pl-PL" sz="3600" b="1" dirty="0"/>
            </a:br>
            <a:r>
              <a:rPr lang="pl-PL" sz="3600" b="1" dirty="0"/>
              <a:t>nawet w obliczu śmierci, i to śmierci na krzyżu.</a:t>
            </a:r>
            <a:endParaRPr lang="pl-PL" sz="3600" b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0ACAE-D8AB-B7D5-F104-F0BF5F4A4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400" dirty="0">
                <a:solidFill>
                  <a:schemeClr val="tx1"/>
                </a:solidFill>
              </a:rPr>
              <a:t>List do </a:t>
            </a:r>
            <a:r>
              <a:rPr lang="pl-PL" sz="3400" dirty="0" err="1">
                <a:solidFill>
                  <a:schemeClr val="tx1"/>
                </a:solidFill>
              </a:rPr>
              <a:t>Filipian</a:t>
            </a:r>
            <a:r>
              <a:rPr lang="pl-PL" sz="3400" dirty="0">
                <a:solidFill>
                  <a:schemeClr val="tx1"/>
                </a:solidFill>
              </a:rPr>
              <a:t> 2:5-8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F07873-C65C-C5B9-04B9-B71B498E8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D4D5F9-B08D-60BE-15C6-2C30A229F8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5037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BC352C-5B85-7673-F8D1-A9B2C1D73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68E8DE9-4B5B-55F5-20D9-68713EBC24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CE116A3A-31F1-CBB4-52E9-0C5458E7E4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52D858-0CB4-C59E-1E38-113E4FEC7F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D87541-340F-E369-D5F2-2825D2FFE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92" y="1481145"/>
            <a:ext cx="11694215" cy="260112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3600" b="1" dirty="0"/>
              <a:t>Dlatego Bóg szczególnie Go wywyższył </a:t>
            </a:r>
            <a:br>
              <a:rPr lang="pl-PL" sz="3600" b="1" dirty="0"/>
            </a:br>
            <a:r>
              <a:rPr lang="pl-PL" sz="3600" b="1" dirty="0"/>
              <a:t>i obdarzył imieniem znaczącym więcej niż wszelkie inne,</a:t>
            </a:r>
            <a:br>
              <a:rPr lang="pl-PL" sz="3600" b="1" dirty="0"/>
            </a:br>
            <a:r>
              <a:rPr lang="pl-PL" sz="3600" b="1" dirty="0"/>
              <a:t>aby na dźwięk imienia Jezus zgięło się każde kolano w niebie, </a:t>
            </a:r>
            <a:br>
              <a:rPr lang="pl-PL" sz="3600" b="1" dirty="0"/>
            </a:br>
            <a:r>
              <a:rPr lang="pl-PL" sz="3600" b="1" dirty="0"/>
              <a:t>na ziemi, pod ziemią i aby każdy język wyznał, </a:t>
            </a:r>
            <a:br>
              <a:rPr lang="pl-PL" sz="3600" b="1" dirty="0"/>
            </a:br>
            <a:r>
              <a:rPr lang="pl-PL" sz="3600" b="1" dirty="0"/>
              <a:t>że Jezus Chrystus jest Panem — </a:t>
            </a:r>
            <a:br>
              <a:rPr lang="pl-PL" sz="3600" b="1" dirty="0"/>
            </a:br>
            <a:r>
              <a:rPr lang="pl-PL" sz="3600" b="1" dirty="0"/>
              <a:t>na chwałę Boga Ojca.</a:t>
            </a:r>
            <a:endParaRPr lang="pl-PL" sz="3600" b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0001D-938C-016E-DB17-D1F0DAEC2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400" dirty="0">
                <a:solidFill>
                  <a:schemeClr val="tx1"/>
                </a:solidFill>
              </a:rPr>
              <a:t>List do </a:t>
            </a:r>
            <a:r>
              <a:rPr lang="pl-PL" sz="3400" dirty="0" err="1">
                <a:solidFill>
                  <a:schemeClr val="tx1"/>
                </a:solidFill>
              </a:rPr>
              <a:t>Filipian</a:t>
            </a:r>
            <a:r>
              <a:rPr lang="pl-PL" sz="3400" dirty="0">
                <a:solidFill>
                  <a:schemeClr val="tx1"/>
                </a:solidFill>
              </a:rPr>
              <a:t> 2:9-11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1E2013-5E4A-94FB-664E-78F959CA7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CD04E8-FBBA-8325-5DC4-F06A9BD4C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8630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FC401A-1C03-983D-4C15-0554019B7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38420DA-462F-5E71-3F6B-0CE1DA81F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167C8127-DECA-2359-85A3-541C0E8188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69FADAA-D1FF-DDFA-B04F-C982AEBF6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CC0C5D-4D99-A503-51ED-CA91788F0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1292215"/>
            <a:ext cx="11199600" cy="26011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pl-PL" sz="4000" b="1" dirty="0"/>
              <a:t>DLACZEGO apostoł Paweł napisał ten list?</a:t>
            </a:r>
            <a:br>
              <a:rPr lang="pl-PL" sz="4000" b="1" dirty="0"/>
            </a:br>
            <a:br>
              <a:rPr lang="pl-PL" sz="4000" b="1" dirty="0"/>
            </a:br>
            <a:endParaRPr lang="pl-PL" sz="5300" b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B30B6-73DA-2843-9569-B904F66EB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1" y="4872922"/>
            <a:ext cx="3878360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pl-PL" sz="4000" dirty="0">
                <a:solidFill>
                  <a:schemeClr val="tx1"/>
                </a:solidFill>
              </a:rPr>
              <a:t>List do </a:t>
            </a:r>
            <a:r>
              <a:rPr lang="pl-PL" sz="4000" dirty="0" err="1">
                <a:solidFill>
                  <a:schemeClr val="tx1"/>
                </a:solidFill>
              </a:rPr>
              <a:t>Filipian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C38F8F-085B-3159-0AC6-96DFB2A606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1CEDED-84C6-3EC6-7182-1F64A079AB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6348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485229-2D37-E05D-37C4-5216F7019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6C24BE0-6D92-43FE-FAB7-7CEFF4158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7B4268DF-7B6B-61FF-ADEC-94E669BB95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5D3153-17BB-72D5-AB38-9456F7D4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B69C87-7498-70A6-4E20-7C6E6D7FD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12" y="477004"/>
            <a:ext cx="11590375" cy="26011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3600" b="1" dirty="0"/>
              <a:t>Niezmiernie ucieszyłem się w Panu, że znów o mnie pomyśleliście. Wiem, że myśleliście już wcześniej, lecz nie było okazji, aby to wyrazić.</a:t>
            </a:r>
            <a:br>
              <a:rPr lang="pl-PL" sz="3600" b="1" dirty="0"/>
            </a:br>
            <a:endParaRPr lang="pl-PL" sz="3600" b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E31B2-CA75-6D4F-A4F5-79DB7DD68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600" dirty="0">
                <a:solidFill>
                  <a:schemeClr val="tx1"/>
                </a:solidFill>
              </a:rPr>
              <a:t>List do </a:t>
            </a:r>
            <a:r>
              <a:rPr lang="pl-PL" sz="3600" dirty="0" err="1">
                <a:solidFill>
                  <a:schemeClr val="tx1"/>
                </a:solidFill>
              </a:rPr>
              <a:t>Filipian</a:t>
            </a:r>
            <a:r>
              <a:rPr lang="pl-PL" sz="3600" dirty="0">
                <a:solidFill>
                  <a:schemeClr val="tx1"/>
                </a:solidFill>
              </a:rPr>
              <a:t> 4:10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53724F-1FE2-2E0D-B4DE-171ED95C98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F63DAC2-7DEE-F2E7-703E-239FEA20A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84374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5B042F-A75D-EB4C-3292-EF5E6145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9D87B9-B646-815D-8E2E-06DDF393A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783AAF43-BB5C-89B6-56AF-85D8B6AA36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E305593-8D8C-4462-08C7-7C1B37FE9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B133EF-874C-2AE3-B11C-62E2F63A2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12" y="1123838"/>
            <a:ext cx="11590375" cy="260112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3600" b="1" dirty="0"/>
              <a:t>Zachęcam </a:t>
            </a:r>
            <a:r>
              <a:rPr lang="pl-PL" sz="3600" b="1" dirty="0" err="1"/>
              <a:t>Ewodię</a:t>
            </a:r>
            <a:r>
              <a:rPr lang="pl-PL" sz="3600" b="1" dirty="0"/>
              <a:t> i zachęcam </a:t>
            </a:r>
            <a:r>
              <a:rPr lang="pl-PL" sz="3600" b="1" dirty="0" err="1"/>
              <a:t>Syntyche</a:t>
            </a:r>
            <a:r>
              <a:rPr lang="pl-PL" sz="3600" b="1" dirty="0"/>
              <a:t>, aby były jednomyślne w Panu. Tak, proszę i ciebie, wierny towarzyszu, pomagaj im. One dla dobrej nowiny zmagały się wraz ze mną, Klemensem </a:t>
            </a:r>
            <a:br>
              <a:rPr lang="pl-PL" sz="3600" b="1" dirty="0"/>
            </a:br>
            <a:r>
              <a:rPr lang="pl-PL" sz="3600" b="1" dirty="0"/>
              <a:t>i innymi moimi współpracownikami, </a:t>
            </a:r>
            <a:br>
              <a:rPr lang="pl-PL" sz="3600" b="1" dirty="0"/>
            </a:br>
            <a:r>
              <a:rPr lang="pl-PL" sz="3600" b="1" dirty="0"/>
              <a:t>których imiona są w Zwoju życia.</a:t>
            </a:r>
            <a:endParaRPr lang="pl-PL" sz="3600" b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745E3C-59D0-21F3-4581-576192645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600" dirty="0">
                <a:solidFill>
                  <a:schemeClr val="tx1"/>
                </a:solidFill>
              </a:rPr>
              <a:t>List do </a:t>
            </a:r>
            <a:r>
              <a:rPr lang="pl-PL" sz="3600" dirty="0" err="1">
                <a:solidFill>
                  <a:schemeClr val="tx1"/>
                </a:solidFill>
              </a:rPr>
              <a:t>Filipian</a:t>
            </a:r>
            <a:r>
              <a:rPr lang="pl-PL" sz="3600" dirty="0">
                <a:solidFill>
                  <a:schemeClr val="tx1"/>
                </a:solidFill>
              </a:rPr>
              <a:t> 4:2-3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175F19-3EC0-A8CF-5033-F20F566C4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E3227C-93C6-6EA7-E098-CB07D740C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3918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DBC114-AEB1-51A3-C02C-4D6ACE2A9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F89D68-99F3-E5EB-A808-E67F207D3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B4911A8C-A8E7-B6A1-C9B6-A3A3606F75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94506FC-B2DD-4033-20CC-72C25B20B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22E981-7AB0-00BE-AB2A-BDB8263FA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37" y="420947"/>
            <a:ext cx="11443726" cy="26011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3600" b="1" i="1" dirty="0"/>
              <a:t>Myślcie nie o tym, jak się wybić kosztem innych lub zaspokoić własną próżność, ale raczej w pokorze uważajcie jedni drugich za ważniejszych od siebie. Niech każdy dba nie tylko o to, co jego, lecz i o to, co cudze.</a:t>
            </a:r>
            <a:endParaRPr lang="pl-PL" sz="3600" b="1" i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213424-7395-ADFE-5696-8ACC86FE66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600" dirty="0">
                <a:solidFill>
                  <a:schemeClr val="tx1"/>
                </a:solidFill>
              </a:rPr>
              <a:t>List do </a:t>
            </a:r>
            <a:r>
              <a:rPr lang="pl-PL" sz="3600" dirty="0" err="1">
                <a:solidFill>
                  <a:schemeClr val="tx1"/>
                </a:solidFill>
              </a:rPr>
              <a:t>Filipian</a:t>
            </a:r>
            <a:r>
              <a:rPr lang="pl-PL" sz="3600" dirty="0">
                <a:solidFill>
                  <a:schemeClr val="tx1"/>
                </a:solidFill>
              </a:rPr>
              <a:t> 2:3-4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3B78F7-A304-71DA-0171-FC71F64A6C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3CDD4D-4AAA-1960-7865-B8B89528D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13500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eechcraft Model 99 - Wikipedia">
            <a:extLst>
              <a:ext uri="{FF2B5EF4-FFF2-40B4-BE49-F238E27FC236}">
                <a16:creationId xmlns:a16="http://schemas.microsoft.com/office/drawing/2014/main" id="{CBA7B5EC-3938-4571-BF43-B41ABD0350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" t="23391" r="6636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Rectangle 70">
            <a:extLst>
              <a:ext uri="{FF2B5EF4-FFF2-40B4-BE49-F238E27FC236}">
                <a16:creationId xmlns:a16="http://schemas.microsoft.com/office/drawing/2014/main" id="{7B51B11D-BBCD-47C7-A599-1EDA2F22F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3308" y="4549726"/>
            <a:ext cx="11438793" cy="1844256"/>
          </a:xfrm>
          <a:prstGeom prst="rect">
            <a:avLst/>
          </a:prstGeom>
          <a:solidFill>
            <a:srgbClr val="404040">
              <a:alpha val="93000"/>
            </a:srgbClr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CF0B58-5682-48DE-8BC5-D4E3C412A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44" y="4754880"/>
            <a:ext cx="11137392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pl-PL" sz="6000" dirty="0">
                <a:solidFill>
                  <a:schemeClr val="bg1"/>
                </a:solidFill>
                <a:ea typeface="+mj-ea"/>
              </a:rPr>
              <a:t>Henry </a:t>
            </a:r>
            <a:r>
              <a:rPr lang="pl-PL" sz="6000" dirty="0" err="1">
                <a:solidFill>
                  <a:schemeClr val="bg1"/>
                </a:solidFill>
                <a:ea typeface="+mj-ea"/>
              </a:rPr>
              <a:t>Dempsey</a:t>
            </a:r>
            <a:r>
              <a:rPr lang="pl-PL" sz="6000" dirty="0">
                <a:solidFill>
                  <a:schemeClr val="bg1"/>
                </a:solidFill>
                <a:ea typeface="+mj-ea"/>
              </a:rPr>
              <a:t>—</a:t>
            </a:r>
            <a:r>
              <a:rPr lang="pl-PL" sz="6000" dirty="0" err="1">
                <a:solidFill>
                  <a:schemeClr val="bg1"/>
                </a:solidFill>
                <a:ea typeface="+mj-ea"/>
              </a:rPr>
              <a:t>Eastern</a:t>
            </a:r>
            <a:r>
              <a:rPr lang="pl-PL" sz="6000" dirty="0">
                <a:solidFill>
                  <a:schemeClr val="bg1"/>
                </a:solidFill>
                <a:ea typeface="+mj-ea"/>
              </a:rPr>
              <a:t> Airlines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A810F53-4CAC-492E-A2F9-C147AA509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4243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113925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5F82B2-C138-34C0-ADCF-82E6F864A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C847A8B-E898-DC31-F609-AC5CEAC4C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0099DCB9-3959-EE0D-150A-24988E6321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3640B7-A291-8EDE-D397-205A8A643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A4B3B-9062-A81A-7585-F5D7954CD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1292215"/>
            <a:ext cx="11199600" cy="26011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pl-PL" sz="4000" dirty="0"/>
            </a:br>
            <a:br>
              <a:rPr lang="pl-PL" sz="4000" dirty="0"/>
            </a:br>
            <a:br>
              <a:rPr lang="pl-PL" sz="3600" dirty="0">
                <a:solidFill>
                  <a:srgbClr val="FFFFFF"/>
                </a:solidFill>
                <a:latin typeface="+mn-lt"/>
              </a:rPr>
            </a:br>
            <a:br>
              <a:rPr lang="pl-PL" sz="3600" dirty="0">
                <a:solidFill>
                  <a:srgbClr val="FFFFFF"/>
                </a:solidFill>
                <a:latin typeface="+mn-lt"/>
              </a:rPr>
            </a:br>
            <a:r>
              <a:rPr lang="pl-PL" sz="5300" dirty="0">
                <a:solidFill>
                  <a:srgbClr val="FFFFFF"/>
                </a:solidFill>
                <a:latin typeface="+mn-lt"/>
              </a:rPr>
              <a:t>JAK możemy żyć według tego Słowa?</a:t>
            </a:r>
            <a:br>
              <a:rPr lang="pl-PL" sz="5300" dirty="0">
                <a:solidFill>
                  <a:srgbClr val="FFFFFF"/>
                </a:solidFill>
                <a:latin typeface="+mn-lt"/>
              </a:rPr>
            </a:br>
            <a:r>
              <a:rPr lang="pl-PL" sz="5300" dirty="0">
                <a:solidFill>
                  <a:srgbClr val="FFFFFF"/>
                </a:solidFill>
                <a:latin typeface="+mn-lt"/>
              </a:rPr>
              <a:t> </a:t>
            </a:r>
            <a:br>
              <a:rPr lang="pl-PL" sz="5300" dirty="0">
                <a:solidFill>
                  <a:srgbClr val="FFFFFF"/>
                </a:solidFill>
                <a:latin typeface="+mn-lt"/>
              </a:rPr>
            </a:br>
            <a:br>
              <a:rPr lang="pl-PL" sz="5300" dirty="0">
                <a:solidFill>
                  <a:schemeClr val="bg1">
                    <a:alpha val="60000"/>
                  </a:schemeClr>
                </a:solidFill>
                <a:latin typeface="+mn-lt"/>
              </a:rPr>
            </a:br>
            <a:endParaRPr lang="pl-PL" sz="530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D75FE-7663-01EB-AE7B-B49BF22C3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1" y="4872922"/>
            <a:ext cx="3878360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pl-PL" sz="4000" dirty="0">
                <a:solidFill>
                  <a:schemeClr val="tx1"/>
                </a:solidFill>
              </a:rPr>
              <a:t>List do </a:t>
            </a:r>
            <a:r>
              <a:rPr lang="pl-PL" sz="4000" dirty="0" err="1">
                <a:solidFill>
                  <a:schemeClr val="tx1"/>
                </a:solidFill>
              </a:rPr>
              <a:t>Filipian</a:t>
            </a:r>
            <a:endParaRPr lang="pl-PL" sz="4000" dirty="0">
              <a:solidFill>
                <a:schemeClr val="tx1"/>
              </a:solidFill>
            </a:endParaRPr>
          </a:p>
          <a:p>
            <a:pPr algn="ctr"/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4CF9939-D4C0-166D-BD6E-18A4AFCC1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F71097-7DA2-DF89-616E-36F9FBF22B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1291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C593CA-3056-A030-9CF9-8AA503320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70E7B98-AC8C-9F8A-822B-3CB100D5F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B6E0A2EA-48D9-C08F-A6E5-72F31508B3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D0E9D5E-B006-2CFE-B41F-2AFE7E5705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D17EA-3644-47A3-47C0-C0DC7462D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1195893"/>
            <a:ext cx="11694215" cy="260112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3200" b="1" i="1" dirty="0"/>
              <a:t>Bądźcie względem siebie </a:t>
            </a:r>
            <a:r>
              <a:rPr lang="pl-PL" sz="3200" dirty="0"/>
              <a:t>tacy jak Chrystus Jezus. On, choć istniał w tej postaci, co Bóg, nie dbał wyłącznie o to, aby być Mu równym. Przeciwnie, wyrzekł się siebie, przyjął rolę sługi </a:t>
            </a:r>
            <a:br>
              <a:rPr lang="pl-PL" sz="3200" dirty="0"/>
            </a:br>
            <a:r>
              <a:rPr lang="pl-PL" sz="3200" dirty="0"/>
              <a:t>i był jak inni ludzie. A gdy już stał się człowiekiem,</a:t>
            </a:r>
            <a:br>
              <a:rPr lang="pl-PL" sz="3200" dirty="0"/>
            </a:br>
            <a:r>
              <a:rPr lang="pl-PL" sz="3200" dirty="0"/>
              <a:t>uniżył się tak dalece, że był posłuszny </a:t>
            </a:r>
            <a:br>
              <a:rPr lang="pl-PL" sz="3200" dirty="0"/>
            </a:br>
            <a:r>
              <a:rPr lang="pl-PL" sz="3200" dirty="0"/>
              <a:t>nawet w obliczu śmierci, i to śmierci na krzyżu.</a:t>
            </a:r>
            <a:endParaRPr lang="pl-PL" sz="340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CFD09-B390-4803-4E88-7A05CE8259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400" dirty="0">
                <a:solidFill>
                  <a:schemeClr val="tx1"/>
                </a:solidFill>
              </a:rPr>
              <a:t>List do </a:t>
            </a:r>
            <a:r>
              <a:rPr lang="pl-PL" sz="3400" dirty="0" err="1">
                <a:solidFill>
                  <a:schemeClr val="tx1"/>
                </a:solidFill>
              </a:rPr>
              <a:t>Filipian</a:t>
            </a:r>
            <a:r>
              <a:rPr lang="pl-PL" sz="3400" dirty="0">
                <a:solidFill>
                  <a:schemeClr val="tx1"/>
                </a:solidFill>
              </a:rPr>
              <a:t> 2:5-8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196664-82EF-4565-7F3E-DAC8E4AC1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1DD7036-7EDB-2EE1-72FC-B77F13367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3353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886FCA-845C-5A55-8023-C77BB6B46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B66BFA4-5C21-AFCA-0BAB-2DC09B7C7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B026540F-46CC-576A-7F78-24DF6A7A39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749382F-1BA4-0C9D-E04C-F2967F5F7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0A3E45-2A45-83BB-479A-4497EA78B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12" y="1552731"/>
            <a:ext cx="11590375" cy="26011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pl-PL" sz="4000" b="1" dirty="0"/>
              <a:t>Wstawiam się nie tylko za nimi, ale także za tymi, którzy dzięki ich słowu będą wierzyć we Mnie. Pragnę, by wszyscy byli jedno, jak Ty, Ojcze, we Mnie, a Ja w Tobie. Niech oni w nas będą jedno, aby świat przez to uwierzył, </a:t>
            </a:r>
            <a:br>
              <a:rPr lang="pl-PL" sz="4000" b="1" dirty="0"/>
            </a:br>
            <a:r>
              <a:rPr lang="pl-PL" sz="4000" b="1" dirty="0"/>
              <a:t>że Ty Mnie posłałeś.</a:t>
            </a:r>
            <a:br>
              <a:rPr lang="pl-PL" sz="4000" dirty="0">
                <a:latin typeface="+mn-lt"/>
              </a:rPr>
            </a:br>
            <a:endParaRPr lang="pl-PL" sz="400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6A692-738D-6B13-57B2-60664A12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600" dirty="0">
                <a:solidFill>
                  <a:schemeClr val="tx1"/>
                </a:solidFill>
              </a:rPr>
              <a:t>Ewangelia Jana 17:20-21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4A662D-EE30-A0D0-8982-E4AA764C6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1808F4-2725-67B0-72F7-F56813228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33021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533357-EF4E-9687-7308-EC2D725C2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pl-PL" sz="3600" dirty="0">
                <a:latin typeface="+mn-lt"/>
              </a:rPr>
              <a:t>Jedność </a:t>
            </a:r>
            <a:r>
              <a:rPr lang="pl-PL" sz="3600" b="1" i="1" dirty="0">
                <a:latin typeface="+mn-lt"/>
              </a:rPr>
              <a:t>wewnątrz </a:t>
            </a:r>
            <a:r>
              <a:rPr lang="pl-PL" sz="3600" dirty="0">
                <a:latin typeface="+mn-lt"/>
              </a:rPr>
              <a:t>kościoła</a:t>
            </a:r>
            <a:br>
              <a:rPr lang="pl-PL" sz="3600" dirty="0">
                <a:latin typeface="+mn-lt"/>
              </a:rPr>
            </a:br>
            <a:r>
              <a:rPr lang="pl-PL" sz="3600" dirty="0">
                <a:latin typeface="+mn-lt"/>
              </a:rPr>
              <a:t>jest odbiciem obrazu Boga </a:t>
            </a:r>
            <a:r>
              <a:rPr lang="pl-PL" sz="3600" b="1" i="1" dirty="0">
                <a:latin typeface="+mn-lt"/>
              </a:rPr>
              <a:t>na zewnątrz</a:t>
            </a:r>
            <a:r>
              <a:rPr lang="pl-PL" sz="3600" dirty="0">
                <a:latin typeface="+mn-lt"/>
              </a:rPr>
              <a:t> kościoła</a:t>
            </a:r>
            <a:endParaRPr lang="pl-PL" sz="3600" dirty="0"/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AAFEA6-F4AA-3155-22C6-7C3884D51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117" y="2027031"/>
            <a:ext cx="4879767" cy="46525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7792A6-92BE-2CF8-98FD-0C8E4C7BF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815" y="1994049"/>
            <a:ext cx="5452521" cy="465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5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45A9A3-490E-A824-041F-E79E5ADA5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78580C-9B82-9C53-8F3B-62AFD3C2B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2D8CCE40-F41A-6CDB-BE1B-EB17AE19CF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D6BD6BD-4DA6-7573-2A8A-D82E412D0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C2250C-880C-9BA2-0D05-8DA90AE16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112" y="1396613"/>
            <a:ext cx="11590375" cy="26011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pl-PL" sz="4000" b="1" dirty="0"/>
              <a:t>Wstawiam się nie tylko za nimi, ale także za tymi, którzy dzięki ich słowu będą wierzyć we Mnie. Pragnę, by wszyscy byli jedno, jak Ty, </a:t>
            </a:r>
            <a:r>
              <a:rPr lang="pl-PL" sz="4000" b="1" i="1" dirty="0">
                <a:solidFill>
                  <a:srgbClr val="FFFF00"/>
                </a:solidFill>
              </a:rPr>
              <a:t>Ojcze</a:t>
            </a:r>
            <a:r>
              <a:rPr lang="pl-PL" sz="4000" b="1" dirty="0"/>
              <a:t>, we Mnie, a Ja w Tobie. Niech oni w nas będą jedno, aby świat przez to uwierzył, </a:t>
            </a:r>
            <a:br>
              <a:rPr lang="pl-PL" sz="4000" b="1" dirty="0"/>
            </a:br>
            <a:r>
              <a:rPr lang="pl-PL" sz="4000" b="1" dirty="0"/>
              <a:t>że Ty Mnie posłałeś.</a:t>
            </a:r>
            <a:br>
              <a:rPr lang="pl-PL" sz="4000" dirty="0">
                <a:latin typeface="+mn-lt"/>
              </a:rPr>
            </a:br>
            <a:endParaRPr lang="pl-PL" sz="400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871FE-5806-8099-F8CA-293FE46A4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79" y="4872922"/>
            <a:ext cx="6257357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600" dirty="0">
                <a:solidFill>
                  <a:schemeClr val="tx1"/>
                </a:solidFill>
              </a:rPr>
              <a:t>Jedność w relacjach wymaga</a:t>
            </a:r>
          </a:p>
          <a:p>
            <a:r>
              <a:rPr lang="pl-PL" sz="3600" b="1" dirty="0">
                <a:solidFill>
                  <a:schemeClr val="tx1"/>
                </a:solidFill>
              </a:rPr>
              <a:t>wzajemnego poddania i pokory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7A7C40-6537-387B-4702-816C373B62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E51008C-9BCF-BE0E-E3ED-87D6526DA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88610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CF8A3F-657B-43E4-856D-D17E6BC89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2800" dirty="0">
                <a:latin typeface="+mn-lt"/>
              </a:rPr>
              <a:t>NIE dotykaj! </a:t>
            </a:r>
            <a:br>
              <a:rPr lang="pl-PL" sz="2800" dirty="0">
                <a:latin typeface="+mn-lt"/>
              </a:rPr>
            </a:br>
            <a:r>
              <a:rPr lang="pl-PL" sz="2800" dirty="0">
                <a:latin typeface="+mn-lt"/>
              </a:rPr>
              <a:t>NIE jedz!</a:t>
            </a:r>
            <a:br>
              <a:rPr lang="pl-PL" sz="2800" dirty="0">
                <a:latin typeface="+mn-lt"/>
              </a:rPr>
            </a:br>
            <a:br>
              <a:rPr lang="pl-PL" sz="2800" dirty="0"/>
            </a:br>
            <a:r>
              <a:rPr lang="pl-PL" sz="2800" dirty="0">
                <a:latin typeface="+mn-lt"/>
              </a:rPr>
              <a:t>1200 razy bardziej trująca, niż cyjanek</a:t>
            </a:r>
            <a:br>
              <a:rPr lang="pl-PL" sz="2800" dirty="0">
                <a:latin typeface="+mn-lt"/>
              </a:rPr>
            </a:br>
            <a:br>
              <a:rPr lang="pl-PL" sz="2800" dirty="0"/>
            </a:br>
            <a:r>
              <a:rPr lang="pl-PL" sz="2800" dirty="0">
                <a:latin typeface="+mn-lt"/>
              </a:rPr>
              <a:t>Jedna </a:t>
            </a:r>
            <a:r>
              <a:rPr lang="pl-PL" sz="2800" dirty="0" err="1">
                <a:latin typeface="+mn-lt"/>
              </a:rPr>
              <a:t>rozdymka</a:t>
            </a:r>
            <a:r>
              <a:rPr lang="pl-PL" sz="2800" dirty="0">
                <a:latin typeface="+mn-lt"/>
              </a:rPr>
              <a:t> może zabić 30 dorosłych!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5CD23-73D0-46BC-84CA-CB80794E2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r>
              <a:rPr lang="pl-PL" sz="6600" b="1" dirty="0" err="1">
                <a:solidFill>
                  <a:schemeClr val="tx1"/>
                </a:solidFill>
              </a:rPr>
              <a:t>Rozdymka</a:t>
            </a:r>
            <a:endParaRPr lang="pl-PL" sz="6600" b="1" dirty="0">
              <a:solidFill>
                <a:schemeClr val="tx1"/>
              </a:solidFill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8A0983-3D49-46BC-A2BA-932DB107CE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502" r="23077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011338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33E64B-30F0-BEE3-AE10-338E2B2EB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62CC4-AC35-5C09-CBD8-6A2EEEC5F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AC7FC749-DDBE-1270-2B1D-60A2FC3B7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534598F-F726-50B7-EF1C-2F1A91FCE1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17A772-6791-E202-4967-FF9641045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0" y="1292215"/>
            <a:ext cx="11199600" cy="260112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pl-PL" sz="4000" dirty="0"/>
            </a:br>
            <a:br>
              <a:rPr lang="pl-PL" sz="4000" dirty="0"/>
            </a:br>
            <a:br>
              <a:rPr lang="pl-PL" sz="3600" dirty="0">
                <a:solidFill>
                  <a:srgbClr val="FFFFFF"/>
                </a:solidFill>
                <a:latin typeface="+mn-lt"/>
              </a:rPr>
            </a:br>
            <a:r>
              <a:rPr lang="pl-PL" sz="5300" dirty="0">
                <a:solidFill>
                  <a:srgbClr val="FFFFFF"/>
                </a:solidFill>
                <a:latin typeface="+mn-lt"/>
              </a:rPr>
              <a:t>CO jest najważniejsze?</a:t>
            </a:r>
            <a:br>
              <a:rPr lang="pl-PL" sz="5300" dirty="0">
                <a:solidFill>
                  <a:srgbClr val="FFFFFF"/>
                </a:solidFill>
                <a:latin typeface="+mn-lt"/>
              </a:rPr>
            </a:br>
            <a:br>
              <a:rPr lang="pl-PL" sz="5300" dirty="0">
                <a:solidFill>
                  <a:schemeClr val="bg1">
                    <a:alpha val="60000"/>
                  </a:schemeClr>
                </a:solidFill>
                <a:latin typeface="+mn-lt"/>
              </a:rPr>
            </a:br>
            <a:endParaRPr lang="pl-PL" sz="530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30AC1-05ED-F7E2-69A0-7624615E1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1" y="4872922"/>
            <a:ext cx="3878360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pl-PL" sz="4000" dirty="0">
                <a:solidFill>
                  <a:schemeClr val="tx1"/>
                </a:solidFill>
              </a:rPr>
              <a:t>List do </a:t>
            </a:r>
            <a:r>
              <a:rPr lang="pl-PL" sz="4000" dirty="0" err="1">
                <a:solidFill>
                  <a:schemeClr val="tx1"/>
                </a:solidFill>
              </a:rPr>
              <a:t>Filipian</a:t>
            </a:r>
            <a:endParaRPr lang="pl-PL" sz="40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EC965F-72C7-2858-4A36-ADB562A10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FB889E7-AF50-43A5-77B3-AEF990D23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3303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7324F5-B0B7-4797-9066-9D692B21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5BB98B-60A8-2C5D-3A2A-E578C85EA9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B2FCEC01-DF27-D431-994F-B2CDB3DC46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6F4430-D7AF-6D68-5A2E-0A92F6C43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86B5C3-7033-8BC9-84C1-E6AFAD304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92" y="1079702"/>
            <a:ext cx="11694215" cy="260112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3200" b="1" dirty="0"/>
              <a:t>Dlatego Bóg szczególnie Go wywyższył </a:t>
            </a:r>
            <a:br>
              <a:rPr lang="pl-PL" sz="3200" b="1" dirty="0"/>
            </a:br>
            <a:r>
              <a:rPr lang="pl-PL" sz="3200" b="1" dirty="0"/>
              <a:t>i obdarzył imieniem znaczącym więcej niż wszelkie inne,</a:t>
            </a:r>
            <a:br>
              <a:rPr lang="pl-PL" sz="3200" b="1" dirty="0"/>
            </a:br>
            <a:r>
              <a:rPr lang="pl-PL" sz="3200" b="1" dirty="0"/>
              <a:t>aby na dźwięk imienia Jezus zgięło się każde kolano w niebie, </a:t>
            </a:r>
            <a:br>
              <a:rPr lang="pl-PL" sz="3200" b="1" dirty="0"/>
            </a:br>
            <a:r>
              <a:rPr lang="pl-PL" sz="3200" b="1" dirty="0"/>
              <a:t>na ziemi, pod ziemią i aby każdy język wyznał, </a:t>
            </a:r>
            <a:br>
              <a:rPr lang="pl-PL" sz="3200" b="1" dirty="0"/>
            </a:br>
            <a:r>
              <a:rPr lang="pl-PL" sz="3200" b="1" dirty="0"/>
              <a:t>że Jezus Chrystus jest Panem — </a:t>
            </a:r>
            <a:br>
              <a:rPr lang="pl-PL" sz="3200" b="1" dirty="0"/>
            </a:br>
            <a:r>
              <a:rPr lang="pl-PL" sz="3200" b="1" dirty="0"/>
              <a:t>na chwałę Boga Ojca.</a:t>
            </a:r>
            <a:endParaRPr lang="pl-PL" sz="340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93F9F-55EA-5646-977A-DC7CF23D9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400" dirty="0">
                <a:solidFill>
                  <a:schemeClr val="tx1"/>
                </a:solidFill>
              </a:rPr>
              <a:t>List do </a:t>
            </a:r>
            <a:r>
              <a:rPr lang="pl-PL" sz="3400" dirty="0" err="1">
                <a:solidFill>
                  <a:schemeClr val="tx1"/>
                </a:solidFill>
              </a:rPr>
              <a:t>Filipian</a:t>
            </a:r>
            <a:r>
              <a:rPr lang="pl-PL" sz="3400" dirty="0">
                <a:solidFill>
                  <a:schemeClr val="tx1"/>
                </a:solidFill>
              </a:rPr>
              <a:t> 2:9-11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CAEA95-95D1-C5A9-9005-449143E7C6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7E727E-DFDA-C980-011C-8C3C90064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9671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1C540D-76E6-A6A3-00F9-83CACDE3A1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21740"/>
            <a:ext cx="12212322" cy="45796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8C9808-718A-FBBE-1D25-5A9E56667967}"/>
              </a:ext>
            </a:extLst>
          </p:cNvPr>
          <p:cNvSpPr txBox="1"/>
          <p:nvPr/>
        </p:nvSpPr>
        <p:spPr>
          <a:xfrm>
            <a:off x="3657413" y="205152"/>
            <a:ext cx="41767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Mikołaj Kopernik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CEDC26-35AA-4B1B-CD20-25834C8F2EF6}"/>
              </a:ext>
            </a:extLst>
          </p:cNvPr>
          <p:cNvSpPr txBox="1"/>
          <p:nvPr/>
        </p:nvSpPr>
        <p:spPr>
          <a:xfrm>
            <a:off x="2885440" y="5966460"/>
            <a:ext cx="54302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Teoria heliocentryczna</a:t>
            </a:r>
          </a:p>
        </p:txBody>
      </p:sp>
    </p:spTree>
    <p:extLst>
      <p:ext uri="{BB962C8B-B14F-4D97-AF65-F5344CB8AC3E}">
        <p14:creationId xmlns:p14="http://schemas.microsoft.com/office/powerpoint/2010/main" val="17823095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1F0C9A-EA68-3281-4F24-B7E28FD3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A4ADFCB-3FD0-28E7-A625-99EBF9B12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book on a table&#10;&#10;Description automatically generated with low confidence">
            <a:extLst>
              <a:ext uri="{FF2B5EF4-FFF2-40B4-BE49-F238E27FC236}">
                <a16:creationId xmlns:a16="http://schemas.microsoft.com/office/drawing/2014/main" id="{9C7137CA-A3DA-287D-971C-0FC83A8719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841" t="9091" r="2752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094BE64-E569-7377-CF8D-F788B93329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34EE6D-A1B4-C59F-B65E-92C539074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92" y="1945794"/>
            <a:ext cx="11694215" cy="260112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l-PL" sz="3600" b="1" dirty="0"/>
              <a:t>Zachęcam was zatem, bracia, powołując się na miłosierdzie Boga, abyście oddali swe ciała na ofiarę —żywą, świętą i miłą Bogu — na dowód, że Mu służycie z pełnym przekonaniem. Nie podporządkowujcie się już więcej wzorcom tego wieku. Niech was przeobraża wasz nowy sposób myślenia, tak, byście potrafili rozpoznać, co jest wolą Bożą, co jest dobre, przyjemne </a:t>
            </a:r>
            <a:br>
              <a:rPr lang="pl-PL" sz="3600" b="1" dirty="0"/>
            </a:br>
            <a:r>
              <a:rPr lang="pl-PL" sz="3600" b="1" dirty="0"/>
              <a:t>i doskonałe</a:t>
            </a:r>
            <a:endParaRPr lang="pl-PL" sz="3600" b="1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F1CED-FA29-0DF5-1173-541887788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980" y="4872922"/>
            <a:ext cx="5732320" cy="120814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pl-PL" sz="3400" dirty="0">
                <a:solidFill>
                  <a:schemeClr val="tx1"/>
                </a:solidFill>
              </a:rPr>
              <a:t>List do Rzymian 12:1-2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FC6746-2790-9AE5-1BD4-CB597292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3F660D-1E97-F44F-DCFB-68E571117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3174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59653884-08CE-4579-8A80-F00D55BF0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bridge over a river&#10;&#10;AI-generated content may be incorrect.">
            <a:extLst>
              <a:ext uri="{FF2B5EF4-FFF2-40B4-BE49-F238E27FC236}">
                <a16:creationId xmlns:a16="http://schemas.microsoft.com/office/drawing/2014/main" id="{78A7D4CE-7409-F139-9B0C-364E2A9B46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16" r="4" b="4"/>
          <a:stretch/>
        </p:blipFill>
        <p:spPr>
          <a:xfrm>
            <a:off x="20" y="-1"/>
            <a:ext cx="3936404" cy="6309360"/>
          </a:xfrm>
          <a:prstGeom prst="rect">
            <a:avLst/>
          </a:prstGeom>
        </p:spPr>
      </p:pic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20D4FAC-7B9A-4A4F-8E53-071522870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3078" y="201352"/>
            <a:ext cx="7568588" cy="2093976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A389A4-432A-A899-7233-E0C0A5A00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610" y="443668"/>
            <a:ext cx="2991877" cy="1609344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>
                <a:latin typeface="+mn-lt"/>
              </a:rPr>
              <a:t>Zawalenie się mostu Silver Bridge </a:t>
            </a:r>
            <a:br>
              <a:rPr lang="pl-PL" sz="2800" b="1" dirty="0">
                <a:latin typeface="+mn-lt"/>
              </a:rPr>
            </a:br>
            <a:r>
              <a:rPr lang="pl-PL" sz="2800" dirty="0">
                <a:latin typeface="+mn-lt"/>
              </a:rPr>
              <a:t>Point </a:t>
            </a:r>
            <a:r>
              <a:rPr lang="pl-PL" sz="2800" dirty="0" err="1">
                <a:latin typeface="+mn-lt"/>
              </a:rPr>
              <a:t>Pleasant</a:t>
            </a:r>
            <a:r>
              <a:rPr lang="pl-PL" sz="2800" dirty="0">
                <a:latin typeface="+mn-lt"/>
              </a:rPr>
              <a:t>, WV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DD2A13B-608C-4BE1-AC1F-62B2DAF76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5702" y="897487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77038ED-F717-467A-8D75-D8441BB92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54550" y="123919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Content Placeholder 9">
            <a:extLst>
              <a:ext uri="{FF2B5EF4-FFF2-40B4-BE49-F238E27FC236}">
                <a16:creationId xmlns:a16="http://schemas.microsoft.com/office/drawing/2014/main" id="{6EC4655B-DD52-907A-948E-DDCC86B9A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4921" y="443593"/>
            <a:ext cx="4046745" cy="1609344"/>
          </a:xfrm>
        </p:spPr>
        <p:txBody>
          <a:bodyPr anchor="ctr">
            <a:noAutofit/>
          </a:bodyPr>
          <a:lstStyle/>
          <a:p>
            <a:r>
              <a:rPr lang="pl-PL" sz="2400" dirty="0"/>
              <a:t>Piątek, 15.12.1967 </a:t>
            </a:r>
            <a:r>
              <a:rPr lang="pl-PL" sz="2400" dirty="0">
                <a:sym typeface="Wingdings" panose="05000000000000000000" pitchFamily="2" charset="2"/>
              </a:rPr>
              <a:t> 17.00</a:t>
            </a:r>
            <a:endParaRPr lang="pl-PL" sz="2400" dirty="0"/>
          </a:p>
          <a:p>
            <a:r>
              <a:rPr lang="pl-PL" sz="2400"/>
              <a:t>Zginęło 46 osób</a:t>
            </a:r>
            <a:endParaRPr lang="pl-PL" sz="2400" dirty="0"/>
          </a:p>
          <a:p>
            <a:r>
              <a:rPr lang="pl-PL" sz="2400" dirty="0"/>
              <a:t>US </a:t>
            </a:r>
            <a:r>
              <a:rPr lang="pl-PL" sz="2400" dirty="0" err="1"/>
              <a:t>Army</a:t>
            </a:r>
            <a:r>
              <a:rPr lang="pl-PL" sz="2400" dirty="0"/>
              <a:t> </a:t>
            </a:r>
            <a:r>
              <a:rPr lang="pl-PL" sz="2400" dirty="0" err="1"/>
              <a:t>Corp</a:t>
            </a:r>
            <a:r>
              <a:rPr lang="pl-PL" sz="2400" dirty="0"/>
              <a:t> of </a:t>
            </a:r>
            <a:r>
              <a:rPr lang="pl-PL" sz="2400" dirty="0" err="1"/>
              <a:t>Engineers</a:t>
            </a:r>
            <a:r>
              <a:rPr lang="pl-PL" sz="2400" dirty="0"/>
              <a:t> </a:t>
            </a:r>
          </a:p>
          <a:p>
            <a:r>
              <a:rPr lang="pl-PL" sz="2400" dirty="0"/>
              <a:t>Jedna metalowa część uległa uszkodzeniu</a:t>
            </a:r>
          </a:p>
        </p:txBody>
      </p:sp>
      <p:pic>
        <p:nvPicPr>
          <p:cNvPr id="6" name="Picture 5" descr="A bridge that has been destroyed&#10;&#10;AI-generated content may be incorrect.">
            <a:extLst>
              <a:ext uri="{FF2B5EF4-FFF2-40B4-BE49-F238E27FC236}">
                <a16:creationId xmlns:a16="http://schemas.microsoft.com/office/drawing/2014/main" id="{FC9C0406-90D7-FFA8-D857-DC9BF4600A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67" r="7742" b="-3"/>
          <a:stretch/>
        </p:blipFill>
        <p:spPr>
          <a:xfrm>
            <a:off x="4155702" y="2573434"/>
            <a:ext cx="3922776" cy="3735926"/>
          </a:xfrm>
          <a:prstGeom prst="rect">
            <a:avLst/>
          </a:prstGeom>
        </p:spPr>
      </p:pic>
      <p:pic>
        <p:nvPicPr>
          <p:cNvPr id="5" name="Content Placeholder 4" descr="A car crashed into a pile of rubble&#10;&#10;AI-generated content may be incorrect.">
            <a:extLst>
              <a:ext uri="{FF2B5EF4-FFF2-40B4-BE49-F238E27FC236}">
                <a16:creationId xmlns:a16="http://schemas.microsoft.com/office/drawing/2014/main" id="{AC63B7F6-57A1-AE7F-BCA0-E285288663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431" r="-2" b="15115"/>
          <a:stretch/>
        </p:blipFill>
        <p:spPr>
          <a:xfrm>
            <a:off x="8290932" y="2560123"/>
            <a:ext cx="3901068" cy="37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15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5" y="4572002"/>
            <a:ext cx="7058307" cy="1964265"/>
          </a:xfrm>
          <a:prstGeom prst="rect">
            <a:avLst/>
          </a:prstGeom>
          <a:solidFill>
            <a:srgbClr val="57666A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65E82A-B5B6-4AFF-9781-6ABCE2005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8" y="4767074"/>
            <a:ext cx="6594188" cy="1625209"/>
          </a:xfrm>
        </p:spPr>
        <p:txBody>
          <a:bodyPr>
            <a:normAutofit/>
          </a:bodyPr>
          <a:lstStyle/>
          <a:p>
            <a:pPr algn="ctr"/>
            <a:r>
              <a:rPr lang="pl-PL" sz="7200" b="1" dirty="0">
                <a:solidFill>
                  <a:srgbClr val="FFFFFF"/>
                </a:solidFill>
                <a:latin typeface="+mn-lt"/>
              </a:rPr>
              <a:t>Do dyskusji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321732"/>
            <a:ext cx="4335613" cy="6214533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EACB788-041F-40CC-A879-75105FBAE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3347" y="667352"/>
            <a:ext cx="3758229" cy="5285328"/>
          </a:xfrm>
        </p:spPr>
        <p:txBody>
          <a:bodyPr anchor="ctr">
            <a:normAutofit fontScale="92500" lnSpcReduction="20000"/>
          </a:bodyPr>
          <a:lstStyle/>
          <a:p>
            <a:r>
              <a:rPr lang="pl-PL" sz="2400" b="1" dirty="0">
                <a:solidFill>
                  <a:srgbClr val="FFFFFF"/>
                </a:solidFill>
              </a:rPr>
              <a:t>Pomyśl o rodzinie i przyjaciołach. Czy doświadczyłeś „nagłych zawirowań” w relacjach z kimś z nich? Jeśli tak, jakimi słowami opisałbyś to zamieszanie?</a:t>
            </a:r>
          </a:p>
          <a:p>
            <a:r>
              <a:rPr lang="pl-PL" sz="2400" b="1" dirty="0">
                <a:solidFill>
                  <a:srgbClr val="FFFFFF"/>
                </a:solidFill>
              </a:rPr>
              <a:t>Czy w twojej wspólnocie kościelnej panuje brak jedności? Jeśli tak, to jakiego rodzaju i dlaczego?</a:t>
            </a:r>
          </a:p>
          <a:p>
            <a:r>
              <a:rPr lang="pl-PL" sz="2400" b="1" dirty="0">
                <a:solidFill>
                  <a:srgbClr val="FFFFFF"/>
                </a:solidFill>
              </a:rPr>
              <a:t>W jaki sposób dążysz do pokory w relacjach z innymi? Opisz to konkretnymi słowami.</a:t>
            </a:r>
          </a:p>
          <a:p>
            <a:r>
              <a:rPr lang="pl-PL" sz="2400" b="1" dirty="0">
                <a:solidFill>
                  <a:srgbClr val="FFFFFF"/>
                </a:solidFill>
              </a:rPr>
              <a:t>Kiedy i w jaki sposób praktykujesz wzajemne podporządkowanie się?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AFFA86-D6E4-F57F-E3DE-9DE66EF45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62" y="321732"/>
            <a:ext cx="7059780" cy="396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8135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EED558-74DE-1BA6-2203-60E7B8636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3467" y="1057147"/>
            <a:ext cx="10905066" cy="474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83116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D194549-9A86-4454-962A-03C673812443}" vid="{5A657273-8C53-4FBA-A6A7-A686C38327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11432</TotalTime>
  <Words>969</Words>
  <Application>Microsoft Macintosh PowerPoint</Application>
  <PresentationFormat>Panoramiczny</PresentationFormat>
  <Paragraphs>87</Paragraphs>
  <Slides>33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5</vt:i4>
      </vt:variant>
      <vt:variant>
        <vt:lpstr>Tytuły slajdów</vt:lpstr>
      </vt:variant>
      <vt:variant>
        <vt:i4>33</vt:i4>
      </vt:variant>
    </vt:vector>
  </HeadingPairs>
  <TitlesOfParts>
    <vt:vector size="43" baseType="lpstr">
      <vt:lpstr>Aptos</vt:lpstr>
      <vt:lpstr>Arial</vt:lpstr>
      <vt:lpstr>Calibri</vt:lpstr>
      <vt:lpstr>Calibri Light</vt:lpstr>
      <vt:lpstr>Wingdings</vt:lpstr>
      <vt:lpstr>Theme1</vt:lpstr>
      <vt:lpstr>Office Theme</vt:lpstr>
      <vt:lpstr>2_Office Theme</vt:lpstr>
      <vt:lpstr>3_Office Theme</vt:lpstr>
      <vt:lpstr>5_Office Theme</vt:lpstr>
      <vt:lpstr>Razem najlepiej… w JEDNOŚCI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KONTEKST PRZED TEKSTEM  List do Filipian</vt:lpstr>
      <vt:lpstr>Jeśli więc w Chrystusie jest jakaś zachęta, jakaś pociecha miłości, jakaś wspólnota Ducha, jakaś serdeczność  i miłosierdzie, pomnóżcie moją radość i bądźcie jednomyślni, związani tą samą miłością, skupieni na wspólnym celu, złączeni jednym zdaniem.</vt:lpstr>
      <vt:lpstr>Myślcie nie o tym, jak się wybić kosztem innych lub zaspokoić własną próżność, ale raczej w pokorze uważajcie jedni drugich za ważniejszych od siebie. Niech każdy dba nie tylko o to, co jego, lecz i o to, co cudze.</vt:lpstr>
      <vt:lpstr>Bądźcie względem siebie tacy jak Chrystus Jezus. On, choć istniał w tej postaci, co Bóg, nie dbał wyłącznie o to, aby być Mu równym. Przeciwnie, wyrzekł się siebie, przyjął rolę sługi  i był jak inni ludzie. A gdy już stał się człowiekiem, uniżył się tak dalece, że był posłuszny  nawet w obliczu śmierci, i to śmierci na krzyżu.</vt:lpstr>
      <vt:lpstr>Dlatego Bóg szczególnie Go wywyższył  i obdarzył imieniem znaczącym więcej niż wszelkie inne, aby na dźwięk imienia Jezus zgięło się każde kolano w niebie,  na ziemi, pod ziemią i aby każdy język wyznał,  że Jezus Chrystus jest Panem —  na chwałę Boga Ojca.</vt:lpstr>
      <vt:lpstr>DLACZEGO apostoł Paweł napisał ten list?  </vt:lpstr>
      <vt:lpstr>Niezmiernie ucieszyłem się w Panu, że znów o mnie pomyśleliście. Wiem, że myśleliście już wcześniej, lecz nie było okazji, aby to wyrazić. </vt:lpstr>
      <vt:lpstr>Zachęcam Ewodię i zachęcam Syntyche, aby były jednomyślne w Panu. Tak, proszę i ciebie, wierny towarzyszu, pomagaj im. One dla dobrej nowiny zmagały się wraz ze mną, Klemensem  i innymi moimi współpracownikami,  których imiona są w Zwoju życia.</vt:lpstr>
      <vt:lpstr>Myślcie nie o tym, jak się wybić kosztem innych lub zaspokoić własną próżność, ale raczej w pokorze uważajcie jedni drugich za ważniejszych od siebie. Niech każdy dba nie tylko o to, co jego, lecz i o to, co cudze.</vt:lpstr>
      <vt:lpstr>Henry Dempsey—Eastern Airlines</vt:lpstr>
      <vt:lpstr>    JAK możemy żyć według tego Słowa?    </vt:lpstr>
      <vt:lpstr>Bądźcie względem siebie tacy jak Chrystus Jezus. On, choć istniał w tej postaci, co Bóg, nie dbał wyłącznie o to, aby być Mu równym. Przeciwnie, wyrzekł się siebie, przyjął rolę sługi  i był jak inni ludzie. A gdy już stał się człowiekiem, uniżył się tak dalece, że był posłuszny  nawet w obliczu śmierci, i to śmierci na krzyżu.</vt:lpstr>
      <vt:lpstr>Wstawiam się nie tylko za nimi, ale także za tymi, którzy dzięki ich słowu będą wierzyć we Mnie. Pragnę, by wszyscy byli jedno, jak Ty, Ojcze, we Mnie, a Ja w Tobie. Niech oni w nas będą jedno, aby świat przez to uwierzył,  że Ty Mnie posłałeś. </vt:lpstr>
      <vt:lpstr>Jedność wewnątrz kościoła jest odbiciem obrazu Boga na zewnątrz kościoła</vt:lpstr>
      <vt:lpstr>Wstawiam się nie tylko za nimi, ale także za tymi, którzy dzięki ich słowu będą wierzyć we Mnie. Pragnę, by wszyscy byli jedno, jak Ty, Ojcze, we Mnie, a Ja w Tobie. Niech oni w nas będą jedno, aby świat przez to uwierzył,  że Ty Mnie posłałeś. </vt:lpstr>
      <vt:lpstr>NIE dotykaj!  NIE jedz!  1200 razy bardziej trująca, niż cyjanek  Jedna rozdymka może zabić 30 dorosłych! </vt:lpstr>
      <vt:lpstr>   CO jest najważniejsze?  </vt:lpstr>
      <vt:lpstr>Dlatego Bóg szczególnie Go wywyższył  i obdarzył imieniem znaczącym więcej niż wszelkie inne, aby na dźwięk imienia Jezus zgięło się każde kolano w niebie,  na ziemi, pod ziemią i aby każdy język wyznał,  że Jezus Chrystus jest Panem —  na chwałę Boga Ojca.</vt:lpstr>
      <vt:lpstr>Prezentacja programu PowerPoint</vt:lpstr>
      <vt:lpstr>Zachęcam was zatem, bracia, powołując się na miłosierdzie Boga, abyście oddali swe ciała na ofiarę —żywą, świętą i miłą Bogu — na dowód, że Mu służycie z pełnym przekonaniem. Nie podporządkowujcie się już więcej wzorcom tego wieku. Niech was przeobraża wasz nowy sposób myślenia, tak, byście potrafili rozpoznać, co jest wolą Bożą, co jest dobre, przyjemne  i doskonałe</vt:lpstr>
      <vt:lpstr>Zawalenie się mostu Silver Bridge  Point Pleasant, WV</vt:lpstr>
      <vt:lpstr>Do dyskusji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Ellen Clodfelter</dc:creator>
  <cp:lastModifiedBy>Microsoft Office User</cp:lastModifiedBy>
  <cp:revision>106</cp:revision>
  <cp:lastPrinted>2024-11-11T16:38:17Z</cp:lastPrinted>
  <dcterms:created xsi:type="dcterms:W3CDTF">2023-02-22T17:03:32Z</dcterms:created>
  <dcterms:modified xsi:type="dcterms:W3CDTF">2026-08-28T02:39:57Z</dcterms:modified>
</cp:coreProperties>
</file>